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60" r:id="rId2"/>
    <p:sldId id="258" r:id="rId3"/>
    <p:sldId id="259" r:id="rId4"/>
    <p:sldId id="257" r:id="rId5"/>
  </p:sldIdLst>
  <p:sldSz cx="6858000" cy="9144000" type="screen4x3"/>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生活衛生課0020" initials="生活衛生課0020" lastIdx="8" clrIdx="0">
    <p:extLst>
      <p:ext uri="{19B8F6BF-5375-455C-9EA6-DF929625EA0E}">
        <p15:presenceInfo xmlns:p15="http://schemas.microsoft.com/office/powerpoint/2012/main" userId="生活衛生課0020" providerId="None"/>
      </p:ext>
    </p:extLst>
  </p:cmAuthor>
  <p:cmAuthor id="2" name="生活衛生課0008" initials="生活衛生課0008" lastIdx="8" clrIdx="1">
    <p:extLst>
      <p:ext uri="{19B8F6BF-5375-455C-9EA6-DF929625EA0E}">
        <p15:presenceInfo xmlns:p15="http://schemas.microsoft.com/office/powerpoint/2012/main" userId="生活衛生課0008" providerId="None"/>
      </p:ext>
    </p:extLst>
  </p:cmAuthor>
  <p:cmAuthor id="3" name="伊志嶺 哉" initials="伊志嶺" lastIdx="2" clrIdx="2">
    <p:extLst>
      <p:ext uri="{19B8F6BF-5375-455C-9EA6-DF929625EA0E}">
        <p15:presenceInfo xmlns:p15="http://schemas.microsoft.com/office/powerpoint/2012/main" userId="85960c52835b27c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86" d="100"/>
          <a:sy n="86" d="100"/>
        </p:scale>
        <p:origin x="29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678" cy="494944"/>
          </a:xfrm>
          <a:prstGeom prst="rect">
            <a:avLst/>
          </a:prstGeom>
        </p:spPr>
        <p:txBody>
          <a:bodyPr vert="horz" lIns="88294" tIns="44147" rIns="88294" bIns="4414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64" y="0"/>
            <a:ext cx="2918678" cy="494944"/>
          </a:xfrm>
          <a:prstGeom prst="rect">
            <a:avLst/>
          </a:prstGeom>
        </p:spPr>
        <p:txBody>
          <a:bodyPr vert="horz" lIns="88294" tIns="44147" rIns="88294" bIns="44147" rtlCol="0"/>
          <a:lstStyle>
            <a:lvl1pPr algn="r">
              <a:defRPr sz="1200"/>
            </a:lvl1pPr>
          </a:lstStyle>
          <a:p>
            <a:fld id="{0D76C8F3-FD3B-4861-8386-70B6E7D84EEB}" type="datetimeFigureOut">
              <a:rPr kumimoji="1" lang="ja-JP" altLang="en-US" smtClean="0"/>
              <a:t>2025/5/1</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2162"/>
          </a:xfrm>
          <a:prstGeom prst="rect">
            <a:avLst/>
          </a:prstGeom>
          <a:noFill/>
          <a:ln w="12700">
            <a:solidFill>
              <a:prstClr val="black"/>
            </a:solidFill>
          </a:ln>
        </p:spPr>
        <p:txBody>
          <a:bodyPr vert="horz" lIns="88294" tIns="44147" rIns="88294" bIns="44147" rtlCol="0" anchor="ctr"/>
          <a:lstStyle/>
          <a:p>
            <a:endParaRPr lang="ja-JP" altLang="en-US"/>
          </a:p>
        </p:txBody>
      </p:sp>
      <p:sp>
        <p:nvSpPr>
          <p:cNvPr id="5" name="ノート プレースホルダー 4"/>
          <p:cNvSpPr>
            <a:spLocks noGrp="1"/>
          </p:cNvSpPr>
          <p:nvPr>
            <p:ph type="body" sz="quarter" idx="3"/>
          </p:nvPr>
        </p:nvSpPr>
        <p:spPr>
          <a:xfrm>
            <a:off x="673425" y="4750536"/>
            <a:ext cx="5388914" cy="3888623"/>
          </a:xfrm>
          <a:prstGeom prst="rect">
            <a:avLst/>
          </a:prstGeom>
        </p:spPr>
        <p:txBody>
          <a:bodyPr vert="horz" lIns="88294" tIns="44147" rIns="88294" bIns="4414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719"/>
            <a:ext cx="2918678" cy="494944"/>
          </a:xfrm>
          <a:prstGeom prst="rect">
            <a:avLst/>
          </a:prstGeom>
        </p:spPr>
        <p:txBody>
          <a:bodyPr vert="horz" lIns="88294" tIns="44147" rIns="88294" bIns="4414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64" y="9377719"/>
            <a:ext cx="2918678" cy="494944"/>
          </a:xfrm>
          <a:prstGeom prst="rect">
            <a:avLst/>
          </a:prstGeom>
        </p:spPr>
        <p:txBody>
          <a:bodyPr vert="horz" lIns="88294" tIns="44147" rIns="88294" bIns="44147" rtlCol="0" anchor="b"/>
          <a:lstStyle>
            <a:lvl1pPr algn="r">
              <a:defRPr sz="1200"/>
            </a:lvl1pPr>
          </a:lstStyle>
          <a:p>
            <a:fld id="{1CE31EA0-3720-49C0-9234-F918BAAA0454}" type="slidenum">
              <a:rPr kumimoji="1" lang="ja-JP" altLang="en-US" smtClean="0"/>
              <a:t>‹#›</a:t>
            </a:fld>
            <a:endParaRPr kumimoji="1" lang="ja-JP" altLang="en-US"/>
          </a:p>
        </p:txBody>
      </p:sp>
    </p:spTree>
    <p:extLst>
      <p:ext uri="{BB962C8B-B14F-4D97-AF65-F5344CB8AC3E}">
        <p14:creationId xmlns:p14="http://schemas.microsoft.com/office/powerpoint/2010/main" val="2222520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2088132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2316558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310593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3905199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3298401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388889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4"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2539858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2257155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2094560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44217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081279-F126-4637-B471-9614B7E6E1C4}" type="datetimeFigureOut">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834732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7"/>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7"/>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0081279-F126-4637-B471-9614B7E6E1C4}" type="datetimeFigureOut">
              <a:rPr kumimoji="1" lang="ja-JP" altLang="en-US" smtClean="0"/>
              <a:t>2025/5/1</a:t>
            </a:fld>
            <a:endParaRPr kumimoji="1" lang="ja-JP" altLang="en-US"/>
          </a:p>
        </p:txBody>
      </p:sp>
      <p:sp>
        <p:nvSpPr>
          <p:cNvPr id="5" name="Footer Placeholder 4"/>
          <p:cNvSpPr>
            <a:spLocks noGrp="1"/>
          </p:cNvSpPr>
          <p:nvPr>
            <p:ph type="ftr" sz="quarter" idx="3"/>
          </p:nvPr>
        </p:nvSpPr>
        <p:spPr>
          <a:xfrm>
            <a:off x="2271713" y="8475137"/>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7"/>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12268549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83"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83" rtl="0" eaLnBrk="1" latinLnBrk="0" hangingPunct="1">
        <a:defRPr kumimoji="1" sz="1350" kern="1200">
          <a:solidFill>
            <a:schemeClr val="tx1"/>
          </a:solidFill>
          <a:latin typeface="+mn-lt"/>
          <a:ea typeface="+mn-ea"/>
          <a:cs typeface="+mn-cs"/>
        </a:defRPr>
      </a:lvl1pPr>
      <a:lvl2pPr marL="342892" algn="l" defTabSz="685783" rtl="0" eaLnBrk="1" latinLnBrk="0" hangingPunct="1">
        <a:defRPr kumimoji="1" sz="1350" kern="1200">
          <a:solidFill>
            <a:schemeClr val="tx1"/>
          </a:solidFill>
          <a:latin typeface="+mn-lt"/>
          <a:ea typeface="+mn-ea"/>
          <a:cs typeface="+mn-cs"/>
        </a:defRPr>
      </a:lvl2pPr>
      <a:lvl3pPr marL="685783" algn="l" defTabSz="685783" rtl="0" eaLnBrk="1" latinLnBrk="0" hangingPunct="1">
        <a:defRPr kumimoji="1" sz="1350" kern="1200">
          <a:solidFill>
            <a:schemeClr val="tx1"/>
          </a:solidFill>
          <a:latin typeface="+mn-lt"/>
          <a:ea typeface="+mn-ea"/>
          <a:cs typeface="+mn-cs"/>
        </a:defRPr>
      </a:lvl3pPr>
      <a:lvl4pPr marL="1028675" algn="l" defTabSz="685783" rtl="0" eaLnBrk="1" latinLnBrk="0" hangingPunct="1">
        <a:defRPr kumimoji="1" sz="1350" kern="1200">
          <a:solidFill>
            <a:schemeClr val="tx1"/>
          </a:solidFill>
          <a:latin typeface="+mn-lt"/>
          <a:ea typeface="+mn-ea"/>
          <a:cs typeface="+mn-cs"/>
        </a:defRPr>
      </a:lvl4pPr>
      <a:lvl5pPr marL="1371566" algn="l" defTabSz="685783" rtl="0" eaLnBrk="1" latinLnBrk="0" hangingPunct="1">
        <a:defRPr kumimoji="1" sz="1350" kern="1200">
          <a:solidFill>
            <a:schemeClr val="tx1"/>
          </a:solidFill>
          <a:latin typeface="+mn-lt"/>
          <a:ea typeface="+mn-ea"/>
          <a:cs typeface="+mn-cs"/>
        </a:defRPr>
      </a:lvl5pPr>
      <a:lvl6pPr marL="1714457" algn="l" defTabSz="685783" rtl="0" eaLnBrk="1" latinLnBrk="0" hangingPunct="1">
        <a:defRPr kumimoji="1" sz="1350" kern="1200">
          <a:solidFill>
            <a:schemeClr val="tx1"/>
          </a:solidFill>
          <a:latin typeface="+mn-lt"/>
          <a:ea typeface="+mn-ea"/>
          <a:cs typeface="+mn-cs"/>
        </a:defRPr>
      </a:lvl6pPr>
      <a:lvl7pPr marL="2057348" algn="l" defTabSz="685783" rtl="0" eaLnBrk="1" latinLnBrk="0" hangingPunct="1">
        <a:defRPr kumimoji="1" sz="1350" kern="1200">
          <a:solidFill>
            <a:schemeClr val="tx1"/>
          </a:solidFill>
          <a:latin typeface="+mn-lt"/>
          <a:ea typeface="+mn-ea"/>
          <a:cs typeface="+mn-cs"/>
        </a:defRPr>
      </a:lvl7pPr>
      <a:lvl8pPr marL="2400240" algn="l" defTabSz="685783" rtl="0" eaLnBrk="1" latinLnBrk="0" hangingPunct="1">
        <a:defRPr kumimoji="1" sz="1350" kern="1200">
          <a:solidFill>
            <a:schemeClr val="tx1"/>
          </a:solidFill>
          <a:latin typeface="+mn-lt"/>
          <a:ea typeface="+mn-ea"/>
          <a:cs typeface="+mn-cs"/>
        </a:defRPr>
      </a:lvl8pPr>
      <a:lvl9pPr marL="2743132" algn="l" defTabSz="685783"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5BFEF1-B838-4897-9C20-81A0EB184E3D}"/>
              </a:ext>
            </a:extLst>
          </p:cNvPr>
          <p:cNvSpPr>
            <a:spLocks noGrp="1"/>
          </p:cNvSpPr>
          <p:nvPr>
            <p:ph type="ctrTitle"/>
          </p:nvPr>
        </p:nvSpPr>
        <p:spPr>
          <a:xfrm>
            <a:off x="234176" y="166594"/>
            <a:ext cx="6356110" cy="405098"/>
          </a:xfrm>
        </p:spPr>
        <p:txBody>
          <a:bodyPr>
            <a:normAutofit/>
          </a:bodyPr>
          <a:lstStyle/>
          <a:p>
            <a:r>
              <a:rPr lang="ja-JP" altLang="en-US" sz="2000" b="1" dirty="0">
                <a:latin typeface="ＭＳ Ｐゴシック" panose="020B0600070205080204" pitchFamily="50" charset="-128"/>
                <a:ea typeface="ＭＳ Ｐゴシック" panose="020B0600070205080204" pitchFamily="50" charset="-128"/>
              </a:rPr>
              <a:t>那覇市</a:t>
            </a:r>
            <a:r>
              <a:rPr lang="en-US" altLang="ja-JP" sz="2000" b="1" dirty="0">
                <a:latin typeface="ＭＳ Ｐゴシック" panose="020B0600070205080204" pitchFamily="50" charset="-128"/>
                <a:ea typeface="ＭＳ Ｐゴシック" panose="020B0600070205080204" pitchFamily="50" charset="-128"/>
              </a:rPr>
              <a:t>HACCP</a:t>
            </a:r>
            <a:r>
              <a:rPr lang="zh-TW" altLang="en-US" sz="2000" b="1" dirty="0">
                <a:latin typeface="ＭＳ Ｐゴシック" panose="020B0600070205080204" pitchFamily="50" charset="-128"/>
                <a:ea typeface="ＭＳ Ｐゴシック" panose="020B0600070205080204" pitchFamily="50" charset="-128"/>
              </a:rPr>
              <a:t>制度実施検証事業</a:t>
            </a:r>
            <a:r>
              <a:rPr lang="ja-JP" altLang="en-US" sz="2000" b="1" dirty="0">
                <a:latin typeface="ＭＳ Ｐゴシック" panose="020B0600070205080204" pitchFamily="50" charset="-128"/>
                <a:ea typeface="ＭＳ Ｐゴシック" panose="020B0600070205080204" pitchFamily="50" charset="-128"/>
              </a:rPr>
              <a:t>　実施確認の流れ</a:t>
            </a:r>
          </a:p>
        </p:txBody>
      </p:sp>
      <p:sp>
        <p:nvSpPr>
          <p:cNvPr id="3" name="字幕 2">
            <a:extLst>
              <a:ext uri="{FF2B5EF4-FFF2-40B4-BE49-F238E27FC236}">
                <a16:creationId xmlns:a16="http://schemas.microsoft.com/office/drawing/2014/main" id="{43228CBC-A79F-4ECF-B68B-A3810F31BEE8}"/>
              </a:ext>
            </a:extLst>
          </p:cNvPr>
          <p:cNvSpPr>
            <a:spLocks noGrp="1"/>
          </p:cNvSpPr>
          <p:nvPr>
            <p:ph type="subTitle" idx="1"/>
          </p:nvPr>
        </p:nvSpPr>
        <p:spPr>
          <a:xfrm>
            <a:off x="250945" y="721894"/>
            <a:ext cx="6356110" cy="8255512"/>
          </a:xfrm>
        </p:spPr>
        <p:txBody>
          <a:bodyPr>
            <a:normAutofit lnSpcReduction="10000"/>
          </a:bodyPr>
          <a:lstStyle/>
          <a:p>
            <a:pPr algn="l"/>
            <a:r>
              <a:rPr lang="ja-JP" altLang="en-US" sz="1600" dirty="0">
                <a:latin typeface="ＭＳ Ｐゴシック" panose="020B0600070205080204" pitchFamily="50" charset="-128"/>
                <a:ea typeface="ＭＳ Ｐゴシック" panose="020B0600070205080204" pitchFamily="50" charset="-128"/>
              </a:rPr>
              <a:t>＜実施確認の流れ＞</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①申請書受付（申請内容確認）→②施設確認依頼→③日程調整→</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④現場確認</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営業施設調査票のチェックも同時に行う（確認目安３０分程度）</a:t>
            </a:r>
            <a:r>
              <a:rPr lang="ja-JP" altLang="en-US" sz="1600" dirty="0">
                <a:latin typeface="ＭＳ Ｐゴシック" panose="020B0600070205080204" pitchFamily="50" charset="-128"/>
                <a:ea typeface="ＭＳ Ｐゴシック" panose="020B0600070205080204" pitchFamily="50" charset="-128"/>
              </a:rPr>
              <a:t>→</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⑤調査内容報告→⑥保健所確認→⑦確認済証交付（郵送） →</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⑧施設情報公開</a:t>
            </a:r>
            <a:endParaRPr lang="en-US" altLang="ja-JP" sz="1600" dirty="0">
              <a:latin typeface="ＭＳ Ｐゴシック" panose="020B0600070205080204" pitchFamily="50" charset="-128"/>
              <a:ea typeface="ＭＳ Ｐゴシック" panose="020B0600070205080204" pitchFamily="50" charset="-128"/>
            </a:endParaRPr>
          </a:p>
          <a:p>
            <a:pPr algn="l"/>
            <a:endParaRPr lang="en-US" altLang="ja-JP" sz="200" dirty="0">
              <a:latin typeface="ＭＳ Ｐゴシック" panose="020B0600070205080204" pitchFamily="50" charset="-128"/>
              <a:ea typeface="ＭＳ Ｐゴシック" panose="020B0600070205080204" pitchFamily="50" charset="-128"/>
            </a:endParaRPr>
          </a:p>
          <a:p>
            <a:pPr algn="l"/>
            <a:r>
              <a:rPr lang="en-US" altLang="ja-JP" sz="1600" dirty="0">
                <a:latin typeface="ＭＳ Ｐゴシック" panose="020B0600070205080204" pitchFamily="50" charset="-128"/>
                <a:ea typeface="ＭＳ Ｐゴシック" panose="020B0600070205080204" pitchFamily="50" charset="-128"/>
              </a:rPr>
              <a:t>【</a:t>
            </a:r>
            <a:r>
              <a:rPr lang="ja-JP" altLang="en-US" sz="1600" dirty="0">
                <a:latin typeface="ＭＳ Ｐゴシック" panose="020B0600070205080204" pitchFamily="50" charset="-128"/>
                <a:ea typeface="ＭＳ Ｐゴシック" panose="020B0600070205080204" pitchFamily="50" charset="-128"/>
              </a:rPr>
              <a:t>担当</a:t>
            </a:r>
            <a:r>
              <a:rPr lang="en-US" altLang="ja-JP" sz="1600" dirty="0">
                <a:latin typeface="ＭＳ Ｐゴシック" panose="020B0600070205080204" pitchFamily="50" charset="-128"/>
                <a:ea typeface="ＭＳ Ｐゴシック" panose="020B0600070205080204" pitchFamily="50" charset="-128"/>
              </a:rPr>
              <a:t>】</a:t>
            </a:r>
            <a:r>
              <a:rPr lang="ja-JP" altLang="en-US" sz="1600" dirty="0">
                <a:latin typeface="ＭＳ Ｐゴシック" panose="020B0600070205080204" pitchFamily="50" charset="-128"/>
                <a:ea typeface="ＭＳ Ｐゴシック" panose="020B0600070205080204" pitchFamily="50" charset="-128"/>
              </a:rPr>
              <a:t>①、②、⑥、⑧：那覇市保健所　</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　　　　③～⑤、⑦：沖縄県食品衛生協会</a:t>
            </a:r>
            <a:endParaRPr lang="en-US" altLang="ja-JP" sz="1600" dirty="0">
              <a:latin typeface="ＭＳ Ｐゴシック" panose="020B0600070205080204" pitchFamily="50" charset="-128"/>
              <a:ea typeface="ＭＳ Ｐゴシック" panose="020B0600070205080204" pitchFamily="50" charset="-128"/>
            </a:endParaRPr>
          </a:p>
          <a:p>
            <a:pPr algn="l"/>
            <a:endParaRPr lang="en-US" altLang="ja-JP" sz="5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＜事業者からのアドバイスを求められた場合＞</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b="1" u="sng" dirty="0">
                <a:latin typeface="ＭＳ Ｐゴシック" panose="020B0600070205080204" pitchFamily="50" charset="-128"/>
                <a:ea typeface="ＭＳ Ｐゴシック" panose="020B0600070205080204" pitchFamily="50" charset="-128"/>
              </a:rPr>
              <a:t>・</a:t>
            </a:r>
            <a:r>
              <a:rPr lang="en-US" altLang="ja-JP" sz="1600" b="1" u="sng" dirty="0">
                <a:latin typeface="ＭＳ Ｐゴシック" panose="020B0600070205080204" pitchFamily="50" charset="-128"/>
                <a:ea typeface="ＭＳ Ｐゴシック" panose="020B0600070205080204" pitchFamily="50" charset="-128"/>
              </a:rPr>
              <a:t>HACCP</a:t>
            </a:r>
            <a:r>
              <a:rPr lang="ja-JP" altLang="en-US" sz="1600" b="1" u="sng" dirty="0">
                <a:latin typeface="ＭＳ Ｐゴシック" panose="020B0600070205080204" pitchFamily="50" charset="-128"/>
                <a:ea typeface="ＭＳ Ｐゴシック" panose="020B0600070205080204" pitchFamily="50" charset="-128"/>
              </a:rPr>
              <a:t>に関すること</a:t>
            </a:r>
            <a:endParaRPr lang="en-US" altLang="ja-JP" sz="1600" b="1" u="sng" dirty="0">
              <a:latin typeface="ＭＳ Ｐゴシック" panose="020B0600070205080204" pitchFamily="50" charset="-128"/>
              <a:ea typeface="ＭＳ Ｐゴシック" panose="020B0600070205080204" pitchFamily="50" charset="-128"/>
            </a:endParaRPr>
          </a:p>
          <a:p>
            <a:pPr algn="l"/>
            <a:r>
              <a:rPr lang="en-US" altLang="ja-JP" sz="1300" dirty="0">
                <a:latin typeface="ＭＳ Ｐゴシック" panose="020B0600070205080204" pitchFamily="50" charset="-128"/>
                <a:ea typeface="ＭＳ Ｐゴシック" panose="020B0600070205080204" pitchFamily="50" charset="-128"/>
              </a:rPr>
              <a:t>【</a:t>
            </a:r>
            <a:r>
              <a:rPr lang="ja-JP" altLang="en-US" sz="1300" dirty="0">
                <a:latin typeface="ＭＳ Ｐゴシック" panose="020B0600070205080204" pitchFamily="50" charset="-128"/>
                <a:ea typeface="ＭＳ Ｐゴシック" panose="020B0600070205080204" pitchFamily="50" charset="-128"/>
              </a:rPr>
              <a:t>原則</a:t>
            </a:r>
            <a:r>
              <a:rPr lang="en-US" altLang="ja-JP" sz="1300" dirty="0">
                <a:latin typeface="ＭＳ Ｐゴシック" panose="020B0600070205080204" pitchFamily="50" charset="-128"/>
                <a:ea typeface="ＭＳ Ｐゴシック" panose="020B0600070205080204" pitchFamily="50" charset="-128"/>
              </a:rPr>
              <a:t>】</a:t>
            </a:r>
            <a:r>
              <a:rPr lang="ja-JP" altLang="en-US" sz="1300" dirty="0">
                <a:latin typeface="ＭＳ Ｐゴシック" panose="020B0600070205080204" pitchFamily="50" charset="-128"/>
                <a:ea typeface="ＭＳ Ｐゴシック" panose="020B0600070205080204" pitchFamily="50" charset="-128"/>
              </a:rPr>
              <a:t>基準を満たす判断として、手引書を実践できるように助言する。</a:t>
            </a:r>
            <a:endParaRPr lang="en-US" altLang="ja-JP" sz="1300" dirty="0">
              <a:latin typeface="ＭＳ Ｐゴシック" panose="020B0600070205080204" pitchFamily="50" charset="-128"/>
              <a:ea typeface="ＭＳ Ｐゴシック" panose="020B0600070205080204" pitchFamily="50" charset="-128"/>
            </a:endParaRPr>
          </a:p>
          <a:p>
            <a:pPr algn="l"/>
            <a:r>
              <a:rPr lang="ja-JP" altLang="en-US" sz="1300" dirty="0">
                <a:latin typeface="ＭＳ Ｐゴシック" panose="020B0600070205080204" pitchFamily="50" charset="-128"/>
                <a:ea typeface="ＭＳ Ｐゴシック" panose="020B0600070205080204" pitchFamily="50" charset="-128"/>
              </a:rPr>
              <a:t>→個別の質問を受けた場合</a:t>
            </a:r>
            <a:endParaRPr lang="en-US" altLang="ja-JP" sz="1300" dirty="0">
              <a:latin typeface="ＭＳ Ｐゴシック" panose="020B0600070205080204" pitchFamily="50" charset="-128"/>
              <a:ea typeface="ＭＳ Ｐゴシック" panose="020B0600070205080204" pitchFamily="50" charset="-128"/>
            </a:endParaRPr>
          </a:p>
          <a:p>
            <a:pPr algn="l"/>
            <a:r>
              <a:rPr lang="ja-JP" altLang="en-US" sz="1300" dirty="0">
                <a:latin typeface="ＭＳ Ｐゴシック" panose="020B0600070205080204" pitchFamily="50" charset="-128"/>
                <a:ea typeface="ＭＳ Ｐゴシック" panose="020B0600070205080204" pitchFamily="50" charset="-128"/>
              </a:rPr>
              <a:t>１）管理方法への質問</a:t>
            </a:r>
            <a:endParaRPr lang="en-US" altLang="ja-JP" sz="1300" dirty="0">
              <a:latin typeface="ＭＳ Ｐゴシック" panose="020B0600070205080204" pitchFamily="50" charset="-128"/>
              <a:ea typeface="ＭＳ Ｐゴシック" panose="020B0600070205080204" pitchFamily="50" charset="-128"/>
            </a:endParaRPr>
          </a:p>
          <a:p>
            <a:pPr algn="l">
              <a:lnSpc>
                <a:spcPct val="110000"/>
              </a:lnSpc>
            </a:pPr>
            <a:r>
              <a:rPr lang="ja-JP" altLang="en-US" sz="1300" dirty="0">
                <a:latin typeface="ＭＳ Ｐゴシック" panose="020B0600070205080204" pitchFamily="50" charset="-128"/>
                <a:ea typeface="ＭＳ Ｐゴシック" panose="020B0600070205080204" pitchFamily="50" charset="-128"/>
              </a:rPr>
              <a:t>　事業者が活用している手引書に記載のある該当項目を読み合わせ、実施すべき</a:t>
            </a:r>
            <a:br>
              <a:rPr lang="en-US" altLang="ja-JP" sz="1300" dirty="0">
                <a:latin typeface="ＭＳ Ｐゴシック" panose="020B0600070205080204" pitchFamily="50" charset="-128"/>
                <a:ea typeface="ＭＳ Ｐゴシック" panose="020B0600070205080204" pitchFamily="50" charset="-128"/>
              </a:rPr>
            </a:br>
            <a:r>
              <a:rPr lang="ja-JP" altLang="en-US" sz="1300" dirty="0">
                <a:latin typeface="ＭＳ Ｐゴシック" panose="020B0600070205080204" pitchFamily="50" charset="-128"/>
                <a:ea typeface="ＭＳ Ｐゴシック" panose="020B0600070205080204" pitchFamily="50" charset="-128"/>
              </a:rPr>
              <a:t>内容を助言する。その際には、「なぜこの項目を管理する必要があるのか」を</a:t>
            </a:r>
            <a:br>
              <a:rPr lang="en-US" altLang="ja-JP" sz="1300" dirty="0">
                <a:latin typeface="ＭＳ Ｐゴシック" panose="020B0600070205080204" pitchFamily="50" charset="-128"/>
                <a:ea typeface="ＭＳ Ｐゴシック" panose="020B0600070205080204" pitchFamily="50" charset="-128"/>
              </a:rPr>
            </a:br>
            <a:r>
              <a:rPr lang="ja-JP" altLang="en-US" sz="1300" dirty="0">
                <a:latin typeface="ＭＳ Ｐゴシック" panose="020B0600070205080204" pitchFamily="50" charset="-128"/>
                <a:ea typeface="ＭＳ Ｐゴシック" panose="020B0600070205080204" pitchFamily="50" charset="-128"/>
              </a:rPr>
              <a:t>明確にし、「いつ」「どのように」「問題があったときどうするか」の記載があり、それを実践することを確認する。解決策については、事業者が自発的に考えるように助言する。</a:t>
            </a:r>
            <a:endParaRPr lang="en-US" altLang="ja-JP" sz="1300" dirty="0">
              <a:latin typeface="ＭＳ Ｐゴシック" panose="020B0600070205080204" pitchFamily="50" charset="-128"/>
              <a:ea typeface="ＭＳ Ｐゴシック" panose="020B0600070205080204" pitchFamily="50" charset="-128"/>
            </a:endParaRPr>
          </a:p>
          <a:p>
            <a:pPr algn="l"/>
            <a:r>
              <a:rPr lang="ja-JP" altLang="en-US" sz="1300" dirty="0">
                <a:latin typeface="ＭＳ Ｐゴシック" panose="020B0600070205080204" pitchFamily="50" charset="-128"/>
                <a:ea typeface="ＭＳ Ｐゴシック" panose="020B0600070205080204" pitchFamily="50" charset="-128"/>
              </a:rPr>
              <a:t>　</a:t>
            </a:r>
            <a:r>
              <a:rPr lang="en-US" altLang="ja-JP" sz="1300" dirty="0">
                <a:latin typeface="ＭＳ Ｐゴシック" panose="020B0600070205080204" pitchFamily="50" charset="-128"/>
                <a:ea typeface="ＭＳ Ｐゴシック" panose="020B0600070205080204" pitchFamily="50" charset="-128"/>
              </a:rPr>
              <a:t>※</a:t>
            </a:r>
            <a:r>
              <a:rPr lang="ja-JP" altLang="en-US" sz="1300" dirty="0">
                <a:latin typeface="ＭＳ Ｐゴシック" panose="020B0600070205080204" pitchFamily="50" charset="-128"/>
                <a:ea typeface="ＭＳ Ｐゴシック" panose="020B0600070205080204" pitchFamily="50" charset="-128"/>
              </a:rPr>
              <a:t>個別の管理基準等についての問い合わせは、保健所を案内する。</a:t>
            </a:r>
            <a:endParaRPr lang="en-US" altLang="ja-JP" sz="1300" dirty="0">
              <a:latin typeface="ＭＳ Ｐゴシック" panose="020B0600070205080204" pitchFamily="50" charset="-128"/>
              <a:ea typeface="ＭＳ Ｐゴシック" panose="020B0600070205080204" pitchFamily="50" charset="-128"/>
            </a:endParaRPr>
          </a:p>
          <a:p>
            <a:pPr algn="l"/>
            <a:r>
              <a:rPr lang="ja-JP" altLang="en-US" sz="1300" dirty="0">
                <a:latin typeface="ＭＳ Ｐゴシック" panose="020B0600070205080204" pitchFamily="50" charset="-128"/>
                <a:ea typeface="ＭＳ Ｐゴシック" panose="020B0600070205080204" pitchFamily="50" charset="-128"/>
              </a:rPr>
              <a:t>２）</a:t>
            </a:r>
            <a:r>
              <a:rPr lang="en-US" altLang="ja-JP" sz="1300" dirty="0">
                <a:latin typeface="ＭＳ Ｐゴシック" panose="020B0600070205080204" pitchFamily="50" charset="-128"/>
                <a:ea typeface="ＭＳ Ｐゴシック" panose="020B0600070205080204" pitchFamily="50" charset="-128"/>
              </a:rPr>
              <a:t>HACCP</a:t>
            </a:r>
            <a:r>
              <a:rPr lang="ja-JP" altLang="en-US" sz="1300" dirty="0">
                <a:latin typeface="ＭＳ Ｐゴシック" panose="020B0600070205080204" pitchFamily="50" charset="-128"/>
                <a:ea typeface="ＭＳ Ｐゴシック" panose="020B0600070205080204" pitchFamily="50" charset="-128"/>
              </a:rPr>
              <a:t>制度そのもの／罰則等の質問</a:t>
            </a:r>
            <a:endParaRPr lang="en-US" altLang="ja-JP" sz="1300" dirty="0">
              <a:latin typeface="ＭＳ Ｐゴシック" panose="020B0600070205080204" pitchFamily="50" charset="-128"/>
              <a:ea typeface="ＭＳ Ｐゴシック" panose="020B0600070205080204" pitchFamily="50" charset="-128"/>
            </a:endParaRPr>
          </a:p>
          <a:p>
            <a:pPr algn="l">
              <a:lnSpc>
                <a:spcPct val="110000"/>
              </a:lnSpc>
            </a:pPr>
            <a:r>
              <a:rPr lang="ja-JP" altLang="en-US" sz="1300" dirty="0">
                <a:latin typeface="ＭＳ Ｐゴシック" panose="020B0600070205080204" pitchFamily="50" charset="-128"/>
                <a:ea typeface="ＭＳ Ｐゴシック" panose="020B0600070205080204" pitchFamily="50" charset="-128"/>
              </a:rPr>
              <a:t>　指導員資料の</a:t>
            </a:r>
            <a:r>
              <a:rPr lang="en-US" altLang="ja-JP" sz="1300" dirty="0">
                <a:latin typeface="ＭＳ Ｐゴシック" panose="020B0600070205080204" pitchFamily="50" charset="-128"/>
                <a:ea typeface="ＭＳ Ｐゴシック" panose="020B0600070205080204" pitchFamily="50" charset="-128"/>
              </a:rPr>
              <a:t>Q&amp;A</a:t>
            </a:r>
            <a:r>
              <a:rPr lang="ja-JP" altLang="en-US" sz="1300" dirty="0">
                <a:latin typeface="ＭＳ Ｐゴシック" panose="020B0600070205080204" pitchFamily="50" charset="-128"/>
                <a:ea typeface="ＭＳ Ｐゴシック" panose="020B0600070205080204" pitchFamily="50" charset="-128"/>
              </a:rPr>
              <a:t>を活用して説明する。個別具体的な質問については</a:t>
            </a:r>
            <a:r>
              <a:rPr lang="ja-JP" altLang="en-US" sz="1300">
                <a:latin typeface="ＭＳ Ｐゴシック" panose="020B0600070205080204" pitchFamily="50" charset="-128"/>
                <a:ea typeface="ＭＳ Ｐゴシック" panose="020B0600070205080204" pitchFamily="50" charset="-128"/>
              </a:rPr>
              <a:t>、保健所に</a:t>
            </a:r>
            <a:r>
              <a:rPr lang="ja-JP" altLang="en-US" sz="1300" dirty="0">
                <a:latin typeface="ＭＳ Ｐゴシック" panose="020B0600070205080204" pitchFamily="50" charset="-128"/>
                <a:ea typeface="ＭＳ Ｐゴシック" panose="020B0600070205080204" pitchFamily="50" charset="-128"/>
              </a:rPr>
              <a:t>問い合わせるように促す。</a:t>
            </a:r>
            <a:endParaRPr lang="en-US" altLang="ja-JP" sz="1300" dirty="0">
              <a:latin typeface="ＭＳ Ｐゴシック" panose="020B0600070205080204" pitchFamily="50" charset="-128"/>
              <a:ea typeface="ＭＳ Ｐゴシック" panose="020B0600070205080204" pitchFamily="50" charset="-128"/>
            </a:endParaRPr>
          </a:p>
          <a:p>
            <a:pPr algn="l"/>
            <a:r>
              <a:rPr lang="ja-JP" altLang="en-US" sz="1300" dirty="0">
                <a:latin typeface="ＭＳ Ｐゴシック" panose="020B0600070205080204" pitchFamily="50" charset="-128"/>
                <a:ea typeface="ＭＳ Ｐゴシック" panose="020B0600070205080204" pitchFamily="50" charset="-128"/>
              </a:rPr>
              <a:t>３）記録方法・検証方法についての質問</a:t>
            </a:r>
            <a:endParaRPr lang="en-US" altLang="ja-JP" sz="1300" dirty="0">
              <a:latin typeface="ＭＳ Ｐゴシック" panose="020B0600070205080204" pitchFamily="50" charset="-128"/>
              <a:ea typeface="ＭＳ Ｐゴシック" panose="020B0600070205080204" pitchFamily="50" charset="-128"/>
            </a:endParaRPr>
          </a:p>
          <a:p>
            <a:pPr algn="l">
              <a:lnSpc>
                <a:spcPct val="110000"/>
              </a:lnSpc>
            </a:pPr>
            <a:r>
              <a:rPr lang="ja-JP" altLang="en-US" sz="1300" dirty="0">
                <a:latin typeface="ＭＳ Ｐゴシック" panose="020B0600070205080204" pitchFamily="50" charset="-128"/>
                <a:ea typeface="ＭＳ Ｐゴシック" panose="020B0600070205080204" pitchFamily="50" charset="-128"/>
              </a:rPr>
              <a:t>　「◯」をつけるのが目的ではなく、ヒヤリハット（✕）を確認して改善することが目的であることを助言する。記載されている問題点について、複数回同じ内容が続くようであれば、保健所へ相談するように促す。</a:t>
            </a:r>
            <a:endParaRPr lang="en-US" altLang="ja-JP" sz="1300" dirty="0">
              <a:latin typeface="ＭＳ Ｐゴシック" panose="020B0600070205080204" pitchFamily="50" charset="-128"/>
              <a:ea typeface="ＭＳ Ｐゴシック" panose="020B0600070205080204" pitchFamily="50" charset="-128"/>
            </a:endParaRPr>
          </a:p>
          <a:p>
            <a:pPr algn="l"/>
            <a:endParaRPr lang="en-US" altLang="ja-JP" sz="500" b="1" u="sng" dirty="0">
              <a:latin typeface="ＭＳ Ｐゴシック" panose="020B0600070205080204" pitchFamily="50" charset="-128"/>
              <a:ea typeface="ＭＳ Ｐゴシック" panose="020B0600070205080204" pitchFamily="50" charset="-128"/>
            </a:endParaRPr>
          </a:p>
          <a:p>
            <a:pPr algn="l"/>
            <a:r>
              <a:rPr lang="ja-JP" altLang="en-US" sz="1600" b="1" u="sng" dirty="0">
                <a:latin typeface="ＭＳ Ｐゴシック" panose="020B0600070205080204" pitchFamily="50" charset="-128"/>
                <a:ea typeface="ＭＳ Ｐゴシック" panose="020B0600070205080204" pitchFamily="50" charset="-128"/>
              </a:rPr>
              <a:t>・施設基準に関すること</a:t>
            </a:r>
            <a:endParaRPr lang="en-US" altLang="ja-JP" sz="1600" b="1" u="sng" dirty="0">
              <a:latin typeface="ＭＳ Ｐゴシック" panose="020B0600070205080204" pitchFamily="50" charset="-128"/>
              <a:ea typeface="ＭＳ Ｐゴシック" panose="020B0600070205080204" pitchFamily="50" charset="-128"/>
            </a:endParaRPr>
          </a:p>
          <a:p>
            <a:pPr algn="l"/>
            <a:r>
              <a:rPr lang="ja-JP" altLang="en-US" sz="1200" dirty="0">
                <a:latin typeface="ＭＳ Ｐゴシック" panose="020B0600070205080204" pitchFamily="50" charset="-128"/>
                <a:ea typeface="ＭＳ Ｐゴシック" panose="020B0600070205080204" pitchFamily="50" charset="-128"/>
              </a:rPr>
              <a:t>　→　営業許可に関わる部分なので、保健所に問い合わせるように返答する。</a:t>
            </a:r>
            <a:endParaRPr lang="en-US" altLang="ja-JP" sz="1200" dirty="0">
              <a:latin typeface="ＭＳ Ｐゴシック" panose="020B0600070205080204" pitchFamily="50" charset="-128"/>
              <a:ea typeface="ＭＳ Ｐゴシック" panose="020B0600070205080204" pitchFamily="50" charset="-128"/>
            </a:endParaRPr>
          </a:p>
          <a:p>
            <a:pPr algn="l"/>
            <a:endParaRPr lang="en-US" altLang="ja-JP" sz="500" dirty="0">
              <a:latin typeface="ＭＳ Ｐゴシック" panose="020B0600070205080204" pitchFamily="50" charset="-128"/>
              <a:ea typeface="ＭＳ Ｐゴシック" panose="020B0600070205080204" pitchFamily="50" charset="-128"/>
            </a:endParaRPr>
          </a:p>
          <a:p>
            <a:pPr algn="l"/>
            <a:r>
              <a:rPr lang="ja-JP" altLang="en-US" sz="1600" b="1" u="sng" dirty="0">
                <a:latin typeface="ＭＳ Ｐゴシック" panose="020B0600070205080204" pitchFamily="50" charset="-128"/>
                <a:ea typeface="ＭＳ Ｐゴシック" panose="020B0600070205080204" pitchFamily="50" charset="-128"/>
              </a:rPr>
              <a:t>・一般衛生管理に関すること</a:t>
            </a:r>
            <a:endParaRPr lang="en-US" altLang="ja-JP" sz="1600" b="1" u="sng" dirty="0">
              <a:latin typeface="ＭＳ Ｐゴシック" panose="020B0600070205080204" pitchFamily="50" charset="-128"/>
              <a:ea typeface="ＭＳ Ｐゴシック" panose="020B0600070205080204" pitchFamily="50" charset="-128"/>
            </a:endParaRPr>
          </a:p>
          <a:p>
            <a:pPr algn="l"/>
            <a:r>
              <a:rPr lang="ja-JP" altLang="en-US" sz="1200" dirty="0">
                <a:latin typeface="ＭＳ Ｐゴシック" panose="020B0600070205080204" pitchFamily="50" charset="-128"/>
                <a:ea typeface="ＭＳ Ｐゴシック" panose="020B0600070205080204" pitchFamily="50" charset="-128"/>
              </a:rPr>
              <a:t>　→「食品衛生監視票の評価の考え方」を確認しながら、足りない項目をアドバイスする。</a:t>
            </a:r>
            <a:endParaRPr lang="en-US" altLang="ja-JP"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24347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5BFEF1-B838-4897-9C20-81A0EB184E3D}"/>
              </a:ext>
            </a:extLst>
          </p:cNvPr>
          <p:cNvSpPr>
            <a:spLocks noGrp="1"/>
          </p:cNvSpPr>
          <p:nvPr>
            <p:ph type="ctrTitle"/>
          </p:nvPr>
        </p:nvSpPr>
        <p:spPr>
          <a:xfrm>
            <a:off x="337687" y="208902"/>
            <a:ext cx="5829300" cy="405098"/>
          </a:xfrm>
        </p:spPr>
        <p:txBody>
          <a:bodyPr>
            <a:normAutofit/>
          </a:bodyPr>
          <a:lstStyle/>
          <a:p>
            <a:pPr algn="l"/>
            <a:r>
              <a:rPr lang="ja-JP" altLang="en-US" sz="1600" dirty="0">
                <a:latin typeface="BIZ UDPゴシック" panose="020B0400000000000000" pitchFamily="50" charset="-128"/>
                <a:ea typeface="BIZ UDPゴシック" panose="020B0400000000000000" pitchFamily="50" charset="-128"/>
              </a:rPr>
              <a:t>那覇市</a:t>
            </a:r>
            <a:r>
              <a:rPr lang="en-US" altLang="ja-JP" sz="1600" dirty="0">
                <a:latin typeface="BIZ UDPゴシック" panose="020B0400000000000000" pitchFamily="50" charset="-128"/>
                <a:ea typeface="BIZ UDPゴシック" panose="020B0400000000000000" pitchFamily="50" charset="-128"/>
              </a:rPr>
              <a:t>HACCP</a:t>
            </a:r>
            <a:r>
              <a:rPr lang="zh-TW" altLang="en-US" sz="1600" dirty="0">
                <a:latin typeface="BIZ UDPゴシック" panose="020B0400000000000000" pitchFamily="50" charset="-128"/>
                <a:ea typeface="BIZ UDPゴシック" panose="020B0400000000000000" pitchFamily="50" charset="-128"/>
              </a:rPr>
              <a:t>制度実施検証事業</a:t>
            </a:r>
            <a:r>
              <a:rPr lang="ja-JP" altLang="en-US" sz="1600" dirty="0">
                <a:latin typeface="BIZ UDPゴシック" panose="020B0400000000000000" pitchFamily="50" charset="-128"/>
                <a:ea typeface="BIZ UDPゴシック" panose="020B0400000000000000" pitchFamily="50" charset="-128"/>
              </a:rPr>
              <a:t>　チェック表</a:t>
            </a:r>
          </a:p>
        </p:txBody>
      </p:sp>
      <p:graphicFrame>
        <p:nvGraphicFramePr>
          <p:cNvPr id="4" name="表 4">
            <a:extLst>
              <a:ext uri="{FF2B5EF4-FFF2-40B4-BE49-F238E27FC236}">
                <a16:creationId xmlns:a16="http://schemas.microsoft.com/office/drawing/2014/main" id="{EA904793-362E-46D3-840B-18B53E8A8FAB}"/>
              </a:ext>
            </a:extLst>
          </p:cNvPr>
          <p:cNvGraphicFramePr>
            <a:graphicFrameLocks noGrp="1"/>
          </p:cNvGraphicFramePr>
          <p:nvPr>
            <p:extLst>
              <p:ext uri="{D42A27DB-BD31-4B8C-83A1-F6EECF244321}">
                <p14:modId xmlns:p14="http://schemas.microsoft.com/office/powerpoint/2010/main" val="606458164"/>
              </p:ext>
            </p:extLst>
          </p:nvPr>
        </p:nvGraphicFramePr>
        <p:xfrm>
          <a:off x="4869371" y="624769"/>
          <a:ext cx="1832220" cy="612822"/>
        </p:xfrm>
        <a:graphic>
          <a:graphicData uri="http://schemas.openxmlformats.org/drawingml/2006/table">
            <a:tbl>
              <a:tblPr firstRow="1" bandRow="1">
                <a:tableStyleId>{5940675A-B579-460E-94D1-54222C63F5DA}</a:tableStyleId>
              </a:tblPr>
              <a:tblGrid>
                <a:gridCol w="916110">
                  <a:extLst>
                    <a:ext uri="{9D8B030D-6E8A-4147-A177-3AD203B41FA5}">
                      <a16:colId xmlns:a16="http://schemas.microsoft.com/office/drawing/2014/main" val="1123610506"/>
                    </a:ext>
                  </a:extLst>
                </a:gridCol>
                <a:gridCol w="916110">
                  <a:extLst>
                    <a:ext uri="{9D8B030D-6E8A-4147-A177-3AD203B41FA5}">
                      <a16:colId xmlns:a16="http://schemas.microsoft.com/office/drawing/2014/main" val="2172979956"/>
                    </a:ext>
                  </a:extLst>
                </a:gridCol>
              </a:tblGrid>
              <a:tr h="612822">
                <a:tc>
                  <a:txBody>
                    <a:bodyPr/>
                    <a:lstStyle/>
                    <a:p>
                      <a:pPr algn="ctr"/>
                      <a:endParaRPr kumimoji="1" lang="en-US" altLang="ja-JP" sz="1400" dirty="0"/>
                    </a:p>
                    <a:p>
                      <a:pPr algn="ctr"/>
                      <a:endParaRPr kumimoji="1" lang="ja-JP" altLang="en-US" sz="1400" dirty="0"/>
                    </a:p>
                  </a:txBody>
                  <a:tcPr anchor="ctr"/>
                </a:tc>
                <a:tc>
                  <a:txBody>
                    <a:bodyPr/>
                    <a:lstStyle/>
                    <a:p>
                      <a:pPr algn="ctr"/>
                      <a:r>
                        <a:rPr kumimoji="1" lang="ja-JP" altLang="en-US" sz="1400" dirty="0"/>
                        <a:t>／２６点</a:t>
                      </a:r>
                    </a:p>
                  </a:txBody>
                  <a:tcPr anchor="ctr"/>
                </a:tc>
                <a:extLst>
                  <a:ext uri="{0D108BD9-81ED-4DB2-BD59-A6C34878D82A}">
                    <a16:rowId xmlns:a16="http://schemas.microsoft.com/office/drawing/2014/main" val="104597817"/>
                  </a:ext>
                </a:extLst>
              </a:tr>
            </a:tbl>
          </a:graphicData>
        </a:graphic>
      </p:graphicFrame>
      <p:graphicFrame>
        <p:nvGraphicFramePr>
          <p:cNvPr id="7" name="表 7">
            <a:extLst>
              <a:ext uri="{FF2B5EF4-FFF2-40B4-BE49-F238E27FC236}">
                <a16:creationId xmlns:a16="http://schemas.microsoft.com/office/drawing/2014/main" id="{17A9117E-4972-41E6-89E4-803D1FF0A9C3}"/>
              </a:ext>
            </a:extLst>
          </p:cNvPr>
          <p:cNvGraphicFramePr>
            <a:graphicFrameLocks noGrp="1"/>
          </p:cNvGraphicFramePr>
          <p:nvPr/>
        </p:nvGraphicFramePr>
        <p:xfrm>
          <a:off x="154013" y="3639965"/>
          <a:ext cx="6547578" cy="5041049"/>
        </p:xfrm>
        <a:graphic>
          <a:graphicData uri="http://schemas.openxmlformats.org/drawingml/2006/table">
            <a:tbl>
              <a:tblPr firstRow="1" bandRow="1">
                <a:tableStyleId>{5940675A-B579-460E-94D1-54222C63F5DA}</a:tableStyleId>
              </a:tblPr>
              <a:tblGrid>
                <a:gridCol w="315219">
                  <a:extLst>
                    <a:ext uri="{9D8B030D-6E8A-4147-A177-3AD203B41FA5}">
                      <a16:colId xmlns:a16="http://schemas.microsoft.com/office/drawing/2014/main" val="3508330183"/>
                    </a:ext>
                  </a:extLst>
                </a:gridCol>
                <a:gridCol w="991578">
                  <a:extLst>
                    <a:ext uri="{9D8B030D-6E8A-4147-A177-3AD203B41FA5}">
                      <a16:colId xmlns:a16="http://schemas.microsoft.com/office/drawing/2014/main" val="2347207181"/>
                    </a:ext>
                  </a:extLst>
                </a:gridCol>
                <a:gridCol w="4003288">
                  <a:extLst>
                    <a:ext uri="{9D8B030D-6E8A-4147-A177-3AD203B41FA5}">
                      <a16:colId xmlns:a16="http://schemas.microsoft.com/office/drawing/2014/main" val="799471251"/>
                    </a:ext>
                  </a:extLst>
                </a:gridCol>
                <a:gridCol w="646770">
                  <a:extLst>
                    <a:ext uri="{9D8B030D-6E8A-4147-A177-3AD203B41FA5}">
                      <a16:colId xmlns:a16="http://schemas.microsoft.com/office/drawing/2014/main" val="102907861"/>
                    </a:ext>
                  </a:extLst>
                </a:gridCol>
                <a:gridCol w="590723">
                  <a:extLst>
                    <a:ext uri="{9D8B030D-6E8A-4147-A177-3AD203B41FA5}">
                      <a16:colId xmlns:a16="http://schemas.microsoft.com/office/drawing/2014/main" val="4037935472"/>
                    </a:ext>
                  </a:extLst>
                </a:gridCol>
              </a:tblGrid>
              <a:tr h="316649">
                <a:tc>
                  <a:txBody>
                    <a:bodyPr/>
                    <a:lstStyle/>
                    <a:p>
                      <a:r>
                        <a:rPr kumimoji="1" lang="en-US" altLang="ja-JP" sz="800" dirty="0">
                          <a:solidFill>
                            <a:schemeClr val="tx1"/>
                          </a:solidFill>
                        </a:rPr>
                        <a:t>NO</a:t>
                      </a:r>
                      <a:endParaRPr kumimoji="1" lang="ja-JP" altLang="en-US" sz="800" dirty="0">
                        <a:solidFill>
                          <a:schemeClr val="tx1"/>
                        </a:solidFill>
                      </a:endParaRPr>
                    </a:p>
                  </a:txBody>
                  <a:tcPr/>
                </a:tc>
                <a:tc>
                  <a:txBody>
                    <a:bodyPr/>
                    <a:lstStyle/>
                    <a:p>
                      <a:r>
                        <a:rPr kumimoji="1" lang="ja-JP" altLang="en-US" sz="1100" dirty="0">
                          <a:solidFill>
                            <a:schemeClr val="tx1"/>
                          </a:solidFill>
                        </a:rPr>
                        <a:t>項目</a:t>
                      </a:r>
                    </a:p>
                  </a:txBody>
                  <a:tcPr/>
                </a:tc>
                <a:tc>
                  <a:txBody>
                    <a:bodyPr/>
                    <a:lstStyle/>
                    <a:p>
                      <a:r>
                        <a:rPr kumimoji="1" lang="ja-JP" altLang="en-US" sz="1100" dirty="0">
                          <a:solidFill>
                            <a:schemeClr val="tx1"/>
                          </a:solidFill>
                        </a:rPr>
                        <a:t>説明</a:t>
                      </a:r>
                    </a:p>
                  </a:txBody>
                  <a:tcPr>
                    <a:lnB w="1270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rPr>
                        <a:t>点数</a:t>
                      </a:r>
                    </a:p>
                  </a:txBody>
                  <a:tcPr/>
                </a:tc>
                <a:tc>
                  <a:txBody>
                    <a:bodyPr/>
                    <a:lstStyle/>
                    <a:p>
                      <a:r>
                        <a:rPr kumimoji="1" lang="ja-JP" altLang="en-US" sz="1100" dirty="0">
                          <a:solidFill>
                            <a:schemeClr val="tx1"/>
                          </a:solidFill>
                        </a:rPr>
                        <a:t>小計</a:t>
                      </a:r>
                    </a:p>
                  </a:txBody>
                  <a:tcPr/>
                </a:tc>
                <a:extLst>
                  <a:ext uri="{0D108BD9-81ED-4DB2-BD59-A6C34878D82A}">
                    <a16:rowId xmlns:a16="http://schemas.microsoft.com/office/drawing/2014/main" val="3856231206"/>
                  </a:ext>
                </a:extLst>
              </a:tr>
              <a:tr h="321768">
                <a:tc rowSpan="2">
                  <a:txBody>
                    <a:bodyPr/>
                    <a:lstStyle/>
                    <a:p>
                      <a:r>
                        <a:rPr kumimoji="1" lang="ja-JP" altLang="en-US" sz="1100" dirty="0">
                          <a:solidFill>
                            <a:schemeClr val="tx1"/>
                          </a:solidFill>
                        </a:rPr>
                        <a:t>１</a:t>
                      </a:r>
                      <a:endParaRPr kumimoji="1" lang="en-US" altLang="ja-JP" sz="1100" dirty="0">
                        <a:solidFill>
                          <a:schemeClr val="tx1"/>
                        </a:solidFill>
                      </a:endParaRPr>
                    </a:p>
                    <a:p>
                      <a:endParaRPr kumimoji="1" lang="en-US" altLang="ja-JP" sz="1100" dirty="0">
                        <a:solidFill>
                          <a:schemeClr val="tx1"/>
                        </a:solidFill>
                      </a:endParaRPr>
                    </a:p>
                  </a:txBody>
                  <a:tcPr/>
                </a:tc>
                <a:tc rowSpan="2">
                  <a:txBody>
                    <a:bodyPr/>
                    <a:lstStyle/>
                    <a:p>
                      <a:r>
                        <a:rPr lang="ja-JP" altLang="en-US" sz="1100" b="1" dirty="0">
                          <a:solidFill>
                            <a:schemeClr val="tx1"/>
                          </a:solidFill>
                          <a:latin typeface="BIZ UDPゴシック" panose="020B0400000000000000" pitchFamily="50" charset="-128"/>
                          <a:ea typeface="BIZ UDPゴシック" panose="020B0400000000000000" pitchFamily="50" charset="-128"/>
                        </a:rPr>
                        <a:t>衛生管理計画を作成している</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r>
                        <a:rPr lang="en-US" altLang="ja-JP" sz="1100" b="1" dirty="0">
                          <a:solidFill>
                            <a:schemeClr val="tx1"/>
                          </a:solidFill>
                          <a:latin typeface="BIZ UDPゴシック" panose="020B0400000000000000" pitchFamily="50" charset="-128"/>
                          <a:ea typeface="BIZ UDPゴシック" panose="020B0400000000000000" pitchFamily="50" charset="-128"/>
                        </a:rPr>
                        <a:t>(4</a:t>
                      </a:r>
                      <a:r>
                        <a:rPr lang="ja-JP" altLang="en-US" sz="1100" b="1" dirty="0">
                          <a:solidFill>
                            <a:schemeClr val="tx1"/>
                          </a:solidFill>
                          <a:latin typeface="BIZ UDPゴシック" panose="020B0400000000000000" pitchFamily="50" charset="-128"/>
                          <a:ea typeface="BIZ UDPゴシック" panose="020B0400000000000000" pitchFamily="50" charset="-128"/>
                        </a:rPr>
                        <a:t>点満点）</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100" dirty="0">
                        <a:solidFill>
                          <a:schemeClr val="tx1"/>
                        </a:solidFill>
                      </a:endParaRPr>
                    </a:p>
                  </a:txBody>
                  <a:tcPr>
                    <a:lnR w="12700" cap="flat" cmpd="sng" algn="ctr">
                      <a:solidFill>
                        <a:schemeClr val="tx1"/>
                      </a:solidFill>
                      <a:prstDash val="solid"/>
                      <a:round/>
                      <a:headEnd type="none" w="med" len="med"/>
                      <a:tailEnd type="none" w="med" len="med"/>
                    </a:lnR>
                  </a:tcPr>
                </a:tc>
                <a:tc>
                  <a:txBody>
                    <a:bodyPr/>
                    <a:lstStyle/>
                    <a:p>
                      <a:pPr algn="l"/>
                      <a:r>
                        <a:rPr lang="ja-JP" altLang="en-US" sz="1100" dirty="0">
                          <a:solidFill>
                            <a:schemeClr val="tx1"/>
                          </a:solidFill>
                          <a:latin typeface="BIZ UDPゴシック" panose="020B0400000000000000" pitchFamily="50" charset="-128"/>
                          <a:ea typeface="BIZ UDPゴシック" panose="020B0400000000000000" pitchFamily="50" charset="-128"/>
                        </a:rPr>
                        <a:t>□衛生管理計画を作成している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□一部作成しているが、改善する必要がある</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１点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□作成していない</a:t>
                      </a:r>
                      <a:r>
                        <a:rPr kumimoji="1" lang="en-US" altLang="ja-JP" sz="1100" dirty="0">
                          <a:solidFill>
                            <a:schemeClr val="tx1"/>
                          </a:solidFill>
                          <a:latin typeface="BIZ UDPゴシック" panose="020B0400000000000000" pitchFamily="50" charset="-128"/>
                          <a:ea typeface="BIZ UDPゴシック" panose="020B0400000000000000" pitchFamily="50" charset="-128"/>
                        </a:rPr>
                        <a:t>【0</a:t>
                      </a:r>
                      <a:r>
                        <a:rPr kumimoji="1" lang="ja-JP" altLang="en-US" sz="1100" dirty="0">
                          <a:solidFill>
                            <a:schemeClr val="tx1"/>
                          </a:solidFill>
                          <a:latin typeface="BIZ UDPゴシック" panose="020B0400000000000000" pitchFamily="50" charset="-128"/>
                          <a:ea typeface="BIZ UDPゴシック" panose="020B0400000000000000" pitchFamily="50" charset="-128"/>
                        </a:rPr>
                        <a:t>点</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6334766"/>
                  </a:ext>
                </a:extLst>
              </a:tr>
              <a:tr h="31800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□作成した衛生管理計画は、スタッフと確認済である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a:t>
                      </a:r>
                      <a:r>
                        <a:rPr lang="en-US" altLang="ja-JP"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a:t>
                      </a:r>
                      <a:r>
                        <a:rPr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上の欄の衛生管理計画を作成していない場合は</a:t>
                      </a:r>
                      <a:r>
                        <a:rPr lang="en-US" altLang="ja-JP"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0</a:t>
                      </a:r>
                      <a:r>
                        <a:rPr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点）</a:t>
                      </a:r>
                      <a:endParaRPr lang="en-US" altLang="ja-JP"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kumimoji="1" lang="ja-JP" altLang="en-US" sz="1100" u="dottedHeavy" baseline="0" dirty="0">
                        <a:solidFill>
                          <a:schemeClr val="tx1"/>
                        </a:solidFill>
                        <a:uFill>
                          <a:solidFill>
                            <a:srgbClr val="FF0000"/>
                          </a:solidFill>
                        </a:uFill>
                      </a:endParaRPr>
                    </a:p>
                  </a:txBody>
                  <a:tcPr>
                    <a:lnT w="12700" cap="flat" cmpd="sng" algn="ctr">
                      <a:solidFill>
                        <a:schemeClr val="tx1"/>
                      </a:solidFill>
                      <a:prstDash val="solid"/>
                      <a:round/>
                      <a:headEnd type="none" w="med" len="med"/>
                      <a:tailEnd type="none" w="med" len="med"/>
                    </a:lnT>
                  </a:tcPr>
                </a:tc>
                <a:tc>
                  <a:txBody>
                    <a:bodyPr/>
                    <a:lstStyle/>
                    <a:p>
                      <a:endParaRPr kumimoji="1" lang="ja-JP" altLang="en-US" sz="1100" dirty="0">
                        <a:solidFill>
                          <a:schemeClr val="tx1"/>
                        </a:solidFill>
                      </a:endParaRPr>
                    </a:p>
                  </a:txBody>
                  <a:tcPr>
                    <a:lnT w="12700" cap="flat" cmpd="sng" algn="ctr">
                      <a:solidFill>
                        <a:schemeClr val="tx1"/>
                      </a:solidFill>
                      <a:prstDash val="solid"/>
                      <a:round/>
                      <a:headEnd type="none" w="med" len="med"/>
                      <a:tailEnd type="none" w="med" len="med"/>
                    </a:lnT>
                  </a:tcPr>
                </a:tc>
                <a:tc vMerge="1">
                  <a:txBody>
                    <a:bodyPr/>
                    <a:lstStyle/>
                    <a:p>
                      <a:endParaRPr kumimoji="1" lang="ja-JP" altLang="en-US" sz="11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57057663"/>
                  </a:ext>
                </a:extLst>
              </a:tr>
              <a:tr h="1550593">
                <a:tc rowSpan="2">
                  <a:txBody>
                    <a:bodyPr/>
                    <a:lstStyle/>
                    <a:p>
                      <a:r>
                        <a:rPr kumimoji="1" lang="ja-JP" altLang="en-US" sz="1100" dirty="0">
                          <a:solidFill>
                            <a:schemeClr val="tx1"/>
                          </a:solidFill>
                        </a:rPr>
                        <a:t>２</a:t>
                      </a:r>
                    </a:p>
                  </a:txBody>
                  <a:tcPr/>
                </a:tc>
                <a:tc rowSpan="2">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必要に応じて手順書を作成している</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（６点満点）</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100" dirty="0">
                        <a:solidFill>
                          <a:schemeClr val="tx1"/>
                        </a:solidFill>
                      </a:endParaRPr>
                    </a:p>
                  </a:txBody>
                  <a:tcPr/>
                </a:tc>
                <a:tc>
                  <a:txBody>
                    <a:bodyPr/>
                    <a:lstStyle/>
                    <a:p>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基本</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日常的な衛生管理が必要な施設設備や機械器具の使用方法の手順、製造・加工・調理・運搬・貯蔵・販売等の手順が示されている。</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□手順書を全部作っている、手引書の手順書を使用している、手順書がない理由が適切である</a:t>
                      </a:r>
                      <a:r>
                        <a:rPr lang="en-US" altLang="ja-JP" sz="1100" dirty="0">
                          <a:solidFill>
                            <a:schemeClr val="tx1"/>
                          </a:solidFill>
                          <a:latin typeface="BIZ UDPゴシック" panose="020B0400000000000000" pitchFamily="50" charset="-128"/>
                          <a:ea typeface="BIZ UDPゴシック" panose="020B0400000000000000" pitchFamily="50" charset="-128"/>
                        </a:rPr>
                        <a:t>【4</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□手順書を一部作成している（一部作成されていないものがある、作成された手順書に一部改善の余地がある等）</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□手順書を作成していない又は手引書に掲載された手順書を用いていない</a:t>
                      </a:r>
                      <a:r>
                        <a:rPr lang="en-US" altLang="ja-JP" sz="1100" dirty="0">
                          <a:solidFill>
                            <a:schemeClr val="tx1"/>
                          </a:solidFill>
                          <a:latin typeface="BIZ UDPゴシック" panose="020B0400000000000000" pitchFamily="50" charset="-128"/>
                          <a:ea typeface="BIZ UDPゴシック" panose="020B0400000000000000" pitchFamily="50" charset="-128"/>
                        </a:rPr>
                        <a:t>【0</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100" dirty="0">
                        <a:solidFill>
                          <a:schemeClr val="tx1"/>
                        </a:solidFill>
                      </a:endParaRPr>
                    </a:p>
                  </a:txBody>
                  <a:tcPr/>
                </a:tc>
                <a:tc rowSpan="2">
                  <a:txBody>
                    <a:bodyPr/>
                    <a:lstStyle/>
                    <a:p>
                      <a:endParaRPr kumimoji="1" lang="ja-JP" altLang="en-US" sz="1100" dirty="0">
                        <a:solidFill>
                          <a:schemeClr val="tx1"/>
                        </a:solidFill>
                      </a:endParaRPr>
                    </a:p>
                  </a:txBody>
                  <a:tcPr/>
                </a:tc>
                <a:extLst>
                  <a:ext uri="{0D108BD9-81ED-4DB2-BD59-A6C34878D82A}">
                    <a16:rowId xmlns:a16="http://schemas.microsoft.com/office/drawing/2014/main" val="1393504098"/>
                  </a:ext>
                </a:extLst>
              </a:tr>
              <a:tr h="403008">
                <a:tc vMerge="1">
                  <a:txBody>
                    <a:bodyPr/>
                    <a:lstStyle/>
                    <a:p>
                      <a:endParaRPr kumimoji="1" lang="ja-JP" altLang="en-US" sz="1100" dirty="0"/>
                    </a:p>
                  </a:txBody>
                  <a:tcPr/>
                </a:tc>
                <a:tc vMerge="1">
                  <a:txBody>
                    <a:bodyPr/>
                    <a:lstStyle/>
                    <a:p>
                      <a:endParaRPr kumimoji="1" lang="ja-JP" altLang="en-US" sz="1100" dirty="0"/>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□手引き書の内容に沿った手順書に従い適切に実施している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100" dirty="0">
                        <a:solidFill>
                          <a:schemeClr val="tx1"/>
                        </a:solidFill>
                      </a:endParaRPr>
                    </a:p>
                  </a:txBody>
                  <a:tcPr/>
                </a:tc>
                <a:tc vMerge="1">
                  <a:txBody>
                    <a:bodyPr/>
                    <a:lstStyle/>
                    <a:p>
                      <a:endParaRPr kumimoji="1" lang="ja-JP" altLang="en-US" sz="1100" dirty="0"/>
                    </a:p>
                  </a:txBody>
                  <a:tcPr/>
                </a:tc>
                <a:extLst>
                  <a:ext uri="{0D108BD9-81ED-4DB2-BD59-A6C34878D82A}">
                    <a16:rowId xmlns:a16="http://schemas.microsoft.com/office/drawing/2014/main" val="3221240023"/>
                  </a:ext>
                </a:extLst>
              </a:tr>
            </a:tbl>
          </a:graphicData>
        </a:graphic>
      </p:graphicFrame>
      <p:graphicFrame>
        <p:nvGraphicFramePr>
          <p:cNvPr id="9" name="表 7">
            <a:extLst>
              <a:ext uri="{FF2B5EF4-FFF2-40B4-BE49-F238E27FC236}">
                <a16:creationId xmlns:a16="http://schemas.microsoft.com/office/drawing/2014/main" id="{030323BB-12DA-4CE7-ADDC-E5E3A42E86FB}"/>
              </a:ext>
            </a:extLst>
          </p:cNvPr>
          <p:cNvGraphicFramePr>
            <a:graphicFrameLocks noGrp="1"/>
          </p:cNvGraphicFramePr>
          <p:nvPr>
            <p:extLst>
              <p:ext uri="{D42A27DB-BD31-4B8C-83A1-F6EECF244321}">
                <p14:modId xmlns:p14="http://schemas.microsoft.com/office/powerpoint/2010/main" val="3789639796"/>
              </p:ext>
            </p:extLst>
          </p:nvPr>
        </p:nvGraphicFramePr>
        <p:xfrm>
          <a:off x="154013" y="1375665"/>
          <a:ext cx="6547579" cy="2126226"/>
        </p:xfrm>
        <a:graphic>
          <a:graphicData uri="http://schemas.openxmlformats.org/drawingml/2006/table">
            <a:tbl>
              <a:tblPr firstRow="1" bandRow="1">
                <a:tableStyleId>{5940675A-B579-460E-94D1-54222C63F5DA}</a:tableStyleId>
              </a:tblPr>
              <a:tblGrid>
                <a:gridCol w="1218762">
                  <a:extLst>
                    <a:ext uri="{9D8B030D-6E8A-4147-A177-3AD203B41FA5}">
                      <a16:colId xmlns:a16="http://schemas.microsoft.com/office/drawing/2014/main" val="799471251"/>
                    </a:ext>
                  </a:extLst>
                </a:gridCol>
                <a:gridCol w="1283316">
                  <a:extLst>
                    <a:ext uri="{9D8B030D-6E8A-4147-A177-3AD203B41FA5}">
                      <a16:colId xmlns:a16="http://schemas.microsoft.com/office/drawing/2014/main" val="566034794"/>
                    </a:ext>
                  </a:extLst>
                </a:gridCol>
                <a:gridCol w="1002209">
                  <a:extLst>
                    <a:ext uri="{9D8B030D-6E8A-4147-A177-3AD203B41FA5}">
                      <a16:colId xmlns:a16="http://schemas.microsoft.com/office/drawing/2014/main" val="647091190"/>
                    </a:ext>
                  </a:extLst>
                </a:gridCol>
                <a:gridCol w="3043292">
                  <a:extLst>
                    <a:ext uri="{9D8B030D-6E8A-4147-A177-3AD203B41FA5}">
                      <a16:colId xmlns:a16="http://schemas.microsoft.com/office/drawing/2014/main" val="405163357"/>
                    </a:ext>
                  </a:extLst>
                </a:gridCol>
              </a:tblGrid>
              <a:tr h="249795">
                <a:tc>
                  <a:txBody>
                    <a:bodyPr/>
                    <a:lstStyle/>
                    <a:p>
                      <a:r>
                        <a:rPr kumimoji="1" lang="ja-JP" altLang="en-US" sz="1100" dirty="0">
                          <a:solidFill>
                            <a:schemeClr val="tx1"/>
                          </a:solidFill>
                          <a:latin typeface="BIZ UDPゴシック" panose="020B0400000000000000" pitchFamily="50" charset="-128"/>
                          <a:ea typeface="BIZ UDPゴシック" panose="020B0400000000000000" pitchFamily="50" charset="-128"/>
                        </a:rPr>
                        <a:t>施設名</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B w="12700" cap="flat" cmpd="sng" algn="ctr">
                      <a:solidFill>
                        <a:schemeClr val="tx1"/>
                      </a:solidFill>
                      <a:prstDash val="solid"/>
                      <a:round/>
                      <a:headEnd type="none" w="med" len="med"/>
                      <a:tailEnd type="none" w="med" len="med"/>
                    </a:lnB>
                  </a:tcPr>
                </a:tc>
                <a:tc gridSpan="3">
                  <a:txBody>
                    <a:bodyPr/>
                    <a:lstStyle/>
                    <a:p>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solidFill>
                          <a:schemeClr val="tx1"/>
                        </a:solidFill>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solidFill>
                          <a:schemeClr val="tx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6231206"/>
                  </a:ext>
                </a:extLst>
              </a:tr>
              <a:tr h="142578">
                <a:tc>
                  <a:txBody>
                    <a:bodyPr/>
                    <a:lstStyle/>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施設所在地</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l"/>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46281453"/>
                  </a:ext>
                </a:extLst>
              </a:tr>
              <a:tr h="142578">
                <a:tc>
                  <a:txBody>
                    <a:bodyPr/>
                    <a:lstStyle/>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営業の種類</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（業種）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48451961"/>
                  </a:ext>
                </a:extLst>
              </a:tr>
              <a:tr h="142578">
                <a:tc>
                  <a:txBody>
                    <a:bodyPr/>
                    <a:lstStyle/>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使用している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手引書等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334766"/>
                  </a:ext>
                </a:extLst>
              </a:tr>
              <a:tr h="419346">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確認日</a:t>
                      </a:r>
                    </a:p>
                  </a:txBody>
                  <a:tcPr>
                    <a:lnT w="12700" cap="flat" cmpd="sng" algn="ctr">
                      <a:solidFill>
                        <a:schemeClr val="tx1"/>
                      </a:solidFill>
                      <a:prstDash val="solid"/>
                      <a:round/>
                      <a:headEnd type="none" w="med" len="med"/>
                      <a:tailEnd type="none" w="med" len="med"/>
                    </a:lnT>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kumimoji="1"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確認者</a:t>
                      </a:r>
                      <a:br>
                        <a:rPr kumimoji="1" lang="en-US" altLang="ja-JP"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br>
                      <a:r>
                        <a:rPr kumimoji="1" lang="ja-JP" altLang="en-US" sz="105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（担当指導員）</a:t>
                      </a:r>
                      <a:endParaRPr kumimoji="1"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kumimoji="1"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57057663"/>
                  </a:ext>
                </a:extLst>
              </a:tr>
            </a:tbl>
          </a:graphicData>
        </a:graphic>
      </p:graphicFrame>
      <p:sp>
        <p:nvSpPr>
          <p:cNvPr id="3" name="テキスト ボックス 2">
            <a:extLst>
              <a:ext uri="{FF2B5EF4-FFF2-40B4-BE49-F238E27FC236}">
                <a16:creationId xmlns:a16="http://schemas.microsoft.com/office/drawing/2014/main" id="{10479DCF-5F0A-412E-B124-A0614BF9F679}"/>
              </a:ext>
            </a:extLst>
          </p:cNvPr>
          <p:cNvSpPr txBox="1"/>
          <p:nvPr/>
        </p:nvSpPr>
        <p:spPr>
          <a:xfrm>
            <a:off x="2875816" y="8858529"/>
            <a:ext cx="1103971" cy="261610"/>
          </a:xfrm>
          <a:prstGeom prst="rect">
            <a:avLst/>
          </a:prstGeom>
          <a:noFill/>
        </p:spPr>
        <p:txBody>
          <a:bodyPr wrap="square" rtlCol="0">
            <a:spAutoFit/>
          </a:bodyPr>
          <a:lstStyle/>
          <a:p>
            <a:pPr algn="ctr"/>
            <a:r>
              <a:rPr kumimoji="1" lang="ja-JP" altLang="en-US" sz="1100" dirty="0"/>
              <a:t>－１</a:t>
            </a:r>
            <a:r>
              <a:rPr kumimoji="1" lang="en-US" altLang="ja-JP" sz="1100" dirty="0"/>
              <a:t>/</a:t>
            </a:r>
            <a:r>
              <a:rPr kumimoji="1" lang="ja-JP" altLang="en-US" sz="1100" dirty="0"/>
              <a:t>２－</a:t>
            </a:r>
          </a:p>
        </p:txBody>
      </p:sp>
      <p:graphicFrame>
        <p:nvGraphicFramePr>
          <p:cNvPr id="8" name="表 4">
            <a:extLst>
              <a:ext uri="{FF2B5EF4-FFF2-40B4-BE49-F238E27FC236}">
                <a16:creationId xmlns:a16="http://schemas.microsoft.com/office/drawing/2014/main" id="{A0301B87-A41A-48F5-95C4-9C496303D750}"/>
              </a:ext>
            </a:extLst>
          </p:cNvPr>
          <p:cNvGraphicFramePr>
            <a:graphicFrameLocks noGrp="1"/>
          </p:cNvGraphicFramePr>
          <p:nvPr>
            <p:extLst>
              <p:ext uri="{D42A27DB-BD31-4B8C-83A1-F6EECF244321}">
                <p14:modId xmlns:p14="http://schemas.microsoft.com/office/powerpoint/2010/main" val="3685257786"/>
              </p:ext>
            </p:extLst>
          </p:nvPr>
        </p:nvGraphicFramePr>
        <p:xfrm>
          <a:off x="154013" y="812921"/>
          <a:ext cx="4586680" cy="420727"/>
        </p:xfrm>
        <a:graphic>
          <a:graphicData uri="http://schemas.openxmlformats.org/drawingml/2006/table">
            <a:tbl>
              <a:tblPr firstRow="1" bandRow="1">
                <a:tableStyleId>{5940675A-B579-460E-94D1-54222C63F5DA}</a:tableStyleId>
              </a:tblPr>
              <a:tblGrid>
                <a:gridCol w="1655536">
                  <a:extLst>
                    <a:ext uri="{9D8B030D-6E8A-4147-A177-3AD203B41FA5}">
                      <a16:colId xmlns:a16="http://schemas.microsoft.com/office/drawing/2014/main" val="1123610506"/>
                    </a:ext>
                  </a:extLst>
                </a:gridCol>
                <a:gridCol w="2931144">
                  <a:extLst>
                    <a:ext uri="{9D8B030D-6E8A-4147-A177-3AD203B41FA5}">
                      <a16:colId xmlns:a16="http://schemas.microsoft.com/office/drawing/2014/main" val="2172979956"/>
                    </a:ext>
                  </a:extLst>
                </a:gridCol>
              </a:tblGrid>
              <a:tr h="420727">
                <a:tc>
                  <a:txBody>
                    <a:bodyPr/>
                    <a:lstStyle/>
                    <a:p>
                      <a:pPr algn="r"/>
                      <a:r>
                        <a:rPr kumimoji="1" lang="ja-JP" altLang="en-US" sz="1200" dirty="0">
                          <a:solidFill>
                            <a:schemeClr val="tx1"/>
                          </a:solidFill>
                          <a:latin typeface="BIZ UDPゴシック" panose="020B0400000000000000" pitchFamily="50" charset="-128"/>
                          <a:ea typeface="BIZ UDPゴシック" panose="020B0400000000000000" pitchFamily="50" charset="-128"/>
                        </a:rPr>
                        <a:t>　年　　　月　　　日</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受理者</a:t>
                      </a:r>
                      <a:br>
                        <a:rPr kumimoji="1" lang="en-US" altLang="ja-JP" sz="1100" dirty="0">
                          <a:solidFill>
                            <a:schemeClr val="tx1"/>
                          </a:solidFill>
                          <a:latin typeface="BIZ UDPゴシック" panose="020B0400000000000000" pitchFamily="50" charset="-128"/>
                          <a:ea typeface="BIZ UDPゴシック" panose="020B0400000000000000" pitchFamily="50" charset="-128"/>
                        </a:rPr>
                      </a:br>
                      <a:r>
                        <a:rPr kumimoji="1" lang="ja-JP" altLang="en-US" sz="1000" dirty="0">
                          <a:solidFill>
                            <a:schemeClr val="tx1"/>
                          </a:solidFill>
                          <a:latin typeface="BIZ UDPゴシック" panose="020B0400000000000000" pitchFamily="50" charset="-128"/>
                          <a:ea typeface="BIZ UDPゴシック" panose="020B0400000000000000" pitchFamily="50" charset="-128"/>
                        </a:rPr>
                        <a:t>（店舗対応者）</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4597817"/>
                  </a:ext>
                </a:extLst>
              </a:tr>
            </a:tbl>
          </a:graphicData>
        </a:graphic>
      </p:graphicFrame>
      <p:sp>
        <p:nvSpPr>
          <p:cNvPr id="10" name="字幕 5">
            <a:extLst>
              <a:ext uri="{FF2B5EF4-FFF2-40B4-BE49-F238E27FC236}">
                <a16:creationId xmlns:a16="http://schemas.microsoft.com/office/drawing/2014/main" id="{814F3ADF-58D2-4E6C-AAF7-186ACB89D6F2}"/>
              </a:ext>
            </a:extLst>
          </p:cNvPr>
          <p:cNvSpPr>
            <a:spLocks noGrp="1"/>
          </p:cNvSpPr>
          <p:nvPr>
            <p:ph type="subTitle" idx="1"/>
          </p:nvPr>
        </p:nvSpPr>
        <p:spPr>
          <a:xfrm>
            <a:off x="5707085" y="58281"/>
            <a:ext cx="836934" cy="294259"/>
          </a:xfrm>
        </p:spPr>
        <p:txBody>
          <a:bodyPr>
            <a:normAutofit/>
          </a:bodyPr>
          <a:lstStyle/>
          <a:p>
            <a:r>
              <a:rPr lang="ja-JP" altLang="en-US" sz="1100" dirty="0">
                <a:solidFill>
                  <a:srgbClr val="FF0000"/>
                </a:solidFill>
                <a:latin typeface="ＭＳ Ｐゴシック" panose="020B0600070205080204" pitchFamily="50" charset="-128"/>
                <a:ea typeface="ＭＳ Ｐゴシック" panose="020B0600070205080204" pitchFamily="50" charset="-128"/>
              </a:rPr>
              <a:t>別紙</a:t>
            </a:r>
            <a:r>
              <a:rPr lang="en-US" altLang="ja-JP" sz="1100" dirty="0">
                <a:solidFill>
                  <a:srgbClr val="FF0000"/>
                </a:solidFill>
                <a:latin typeface="ＭＳ Ｐゴシック" panose="020B0600070205080204" pitchFamily="50" charset="-128"/>
                <a:ea typeface="ＭＳ Ｐゴシック" panose="020B0600070205080204" pitchFamily="50" charset="-128"/>
              </a:rPr>
              <a:t>2</a:t>
            </a:r>
            <a:endParaRPr lang="ja-JP" altLang="en-US" sz="1100" dirty="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83304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7">
            <a:extLst>
              <a:ext uri="{FF2B5EF4-FFF2-40B4-BE49-F238E27FC236}">
                <a16:creationId xmlns:a16="http://schemas.microsoft.com/office/drawing/2014/main" id="{17A9117E-4972-41E6-89E4-803D1FF0A9C3}"/>
              </a:ext>
            </a:extLst>
          </p:cNvPr>
          <p:cNvGraphicFramePr>
            <a:graphicFrameLocks noGrp="1"/>
          </p:cNvGraphicFramePr>
          <p:nvPr>
            <p:extLst>
              <p:ext uri="{D42A27DB-BD31-4B8C-83A1-F6EECF244321}">
                <p14:modId xmlns:p14="http://schemas.microsoft.com/office/powerpoint/2010/main" val="610587097"/>
              </p:ext>
            </p:extLst>
          </p:nvPr>
        </p:nvGraphicFramePr>
        <p:xfrm>
          <a:off x="154013" y="618735"/>
          <a:ext cx="6547578" cy="5944668"/>
        </p:xfrm>
        <a:graphic>
          <a:graphicData uri="http://schemas.openxmlformats.org/drawingml/2006/table">
            <a:tbl>
              <a:tblPr firstRow="1" bandRow="1">
                <a:tableStyleId>{5940675A-B579-460E-94D1-54222C63F5DA}</a:tableStyleId>
              </a:tblPr>
              <a:tblGrid>
                <a:gridCol w="315219">
                  <a:extLst>
                    <a:ext uri="{9D8B030D-6E8A-4147-A177-3AD203B41FA5}">
                      <a16:colId xmlns:a16="http://schemas.microsoft.com/office/drawing/2014/main" val="3508330183"/>
                    </a:ext>
                  </a:extLst>
                </a:gridCol>
                <a:gridCol w="991578">
                  <a:extLst>
                    <a:ext uri="{9D8B030D-6E8A-4147-A177-3AD203B41FA5}">
                      <a16:colId xmlns:a16="http://schemas.microsoft.com/office/drawing/2014/main" val="2347207181"/>
                    </a:ext>
                  </a:extLst>
                </a:gridCol>
                <a:gridCol w="3992136">
                  <a:extLst>
                    <a:ext uri="{9D8B030D-6E8A-4147-A177-3AD203B41FA5}">
                      <a16:colId xmlns:a16="http://schemas.microsoft.com/office/drawing/2014/main" val="799471251"/>
                    </a:ext>
                  </a:extLst>
                </a:gridCol>
                <a:gridCol w="657922">
                  <a:extLst>
                    <a:ext uri="{9D8B030D-6E8A-4147-A177-3AD203B41FA5}">
                      <a16:colId xmlns:a16="http://schemas.microsoft.com/office/drawing/2014/main" val="102907861"/>
                    </a:ext>
                  </a:extLst>
                </a:gridCol>
                <a:gridCol w="590723">
                  <a:extLst>
                    <a:ext uri="{9D8B030D-6E8A-4147-A177-3AD203B41FA5}">
                      <a16:colId xmlns:a16="http://schemas.microsoft.com/office/drawing/2014/main" val="4037935472"/>
                    </a:ext>
                  </a:extLst>
                </a:gridCol>
              </a:tblGrid>
              <a:tr h="316649">
                <a:tc>
                  <a:txBody>
                    <a:bodyPr/>
                    <a:lstStyle/>
                    <a:p>
                      <a:r>
                        <a:rPr kumimoji="1" lang="en-US" altLang="ja-JP" sz="800" dirty="0">
                          <a:solidFill>
                            <a:schemeClr val="tx1"/>
                          </a:solidFill>
                        </a:rPr>
                        <a:t>NO</a:t>
                      </a:r>
                      <a:endParaRPr kumimoji="1" lang="ja-JP" altLang="en-US" sz="800" dirty="0">
                        <a:solidFill>
                          <a:schemeClr val="tx1"/>
                        </a:solidFill>
                      </a:endParaRPr>
                    </a:p>
                  </a:txBody>
                  <a:tcPr/>
                </a:tc>
                <a:tc>
                  <a:txBody>
                    <a:bodyPr/>
                    <a:lstStyle/>
                    <a:p>
                      <a:r>
                        <a:rPr kumimoji="1" lang="ja-JP" altLang="en-US" sz="1100" dirty="0">
                          <a:solidFill>
                            <a:schemeClr val="tx1"/>
                          </a:solidFill>
                        </a:rPr>
                        <a:t>項目</a:t>
                      </a:r>
                    </a:p>
                  </a:txBody>
                  <a:tcPr/>
                </a:tc>
                <a:tc>
                  <a:txBody>
                    <a:bodyPr/>
                    <a:lstStyle/>
                    <a:p>
                      <a:r>
                        <a:rPr kumimoji="1" lang="ja-JP" altLang="en-US" sz="1100" dirty="0">
                          <a:solidFill>
                            <a:schemeClr val="tx1"/>
                          </a:solidFill>
                        </a:rPr>
                        <a:t>説明</a:t>
                      </a:r>
                    </a:p>
                  </a:txBody>
                  <a:tcPr>
                    <a:lnB w="1270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rPr>
                        <a:t>点数</a:t>
                      </a:r>
                    </a:p>
                  </a:txBody>
                  <a:tcPr/>
                </a:tc>
                <a:tc>
                  <a:txBody>
                    <a:bodyPr/>
                    <a:lstStyle/>
                    <a:p>
                      <a:r>
                        <a:rPr kumimoji="1" lang="ja-JP" altLang="en-US" sz="1100" dirty="0">
                          <a:solidFill>
                            <a:schemeClr val="tx1"/>
                          </a:solidFill>
                        </a:rPr>
                        <a:t>小計</a:t>
                      </a:r>
                    </a:p>
                  </a:txBody>
                  <a:tcPr/>
                </a:tc>
                <a:extLst>
                  <a:ext uri="{0D108BD9-81ED-4DB2-BD59-A6C34878D82A}">
                    <a16:rowId xmlns:a16="http://schemas.microsoft.com/office/drawing/2014/main" val="3856231206"/>
                  </a:ext>
                </a:extLst>
              </a:tr>
              <a:tr h="622054">
                <a:tc rowSpan="3">
                  <a:txBody>
                    <a:bodyPr/>
                    <a:lstStyle/>
                    <a:p>
                      <a:r>
                        <a:rPr kumimoji="1" lang="ja-JP" altLang="en-US" sz="1100" dirty="0">
                          <a:solidFill>
                            <a:schemeClr val="tx1"/>
                          </a:solidFill>
                        </a:rPr>
                        <a:t>３</a:t>
                      </a:r>
                    </a:p>
                  </a:txBody>
                  <a:tcPr/>
                </a:tc>
                <a:tc rowSpan="3">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食品取扱者等に教育訓練を実施している</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（８点満点）</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algn="l"/>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□手引き書の内容に沿った教育訓練を、適切に実施している</a:t>
                      </a:r>
                      <a:r>
                        <a:rPr lang="en-US" altLang="ja-JP" sz="1100" dirty="0">
                          <a:solidFill>
                            <a:schemeClr val="tx1"/>
                          </a:solidFill>
                          <a:latin typeface="BIZ UDPゴシック" panose="020B0400000000000000" pitchFamily="50" charset="-128"/>
                          <a:ea typeface="BIZ UDPゴシック" panose="020B0400000000000000" pitchFamily="50" charset="-128"/>
                        </a:rPr>
                        <a:t>【4</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endParaRPr lang="ja-JP" altLang="en-US" sz="11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□一部の対象者に実施している　</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endParaRPr lang="ja-JP" altLang="en-US" sz="11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□実施していない</a:t>
                      </a:r>
                      <a:r>
                        <a:rPr lang="en-US" altLang="ja-JP" sz="1100" dirty="0">
                          <a:solidFill>
                            <a:schemeClr val="tx1"/>
                          </a:solidFill>
                          <a:latin typeface="BIZ UDPゴシック" panose="020B0400000000000000" pitchFamily="50" charset="-128"/>
                          <a:ea typeface="BIZ UDPゴシック" panose="020B0400000000000000" pitchFamily="50" charset="-128"/>
                        </a:rPr>
                        <a:t>【0</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kumimoji="1" lang="ja-JP" altLang="en-US" sz="110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solidFill>
                          <a:schemeClr val="tx1"/>
                        </a:solidFill>
                      </a:endParaRPr>
                    </a:p>
                  </a:txBody>
                  <a:tcPr/>
                </a:tc>
                <a:tc rowSpan="3">
                  <a:txBody>
                    <a:bodyPr/>
                    <a:lstStyle/>
                    <a:p>
                      <a:endParaRPr kumimoji="1" lang="ja-JP" altLang="en-US" sz="1100" dirty="0">
                        <a:solidFill>
                          <a:schemeClr val="tx1"/>
                        </a:solidFill>
                      </a:endParaRPr>
                    </a:p>
                  </a:txBody>
                  <a:tcPr/>
                </a:tc>
                <a:extLst>
                  <a:ext uri="{0D108BD9-81ED-4DB2-BD59-A6C34878D82A}">
                    <a16:rowId xmlns:a16="http://schemas.microsoft.com/office/drawing/2014/main" val="3007552328"/>
                  </a:ext>
                </a:extLst>
              </a:tr>
              <a:tr h="622054">
                <a:tc vMerge="1">
                  <a:txBody>
                    <a:bodyPr/>
                    <a:lstStyle/>
                    <a:p>
                      <a:endParaRPr kumimoji="1" lang="ja-JP" altLang="en-US" sz="1100" dirty="0">
                        <a:solidFill>
                          <a:schemeClr val="tx1"/>
                        </a:solidFill>
                      </a:endParaRPr>
                    </a:p>
                  </a:txBody>
                  <a:tcPr/>
                </a:tc>
                <a:tc vMerge="1">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□手引き書の内容に沿い、教育訓練の</a:t>
                      </a:r>
                      <a:r>
                        <a:rPr lang="ja-JP" altLang="en-US" sz="1100" u="none"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頻度は適切である</a:t>
                      </a:r>
                      <a:r>
                        <a:rPr lang="en-US" altLang="ja-JP" sz="1100" u="none"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効果や検証の頻度については施設の状況に応じて判断すること）</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solidFill>
                          <a:schemeClr val="tx1"/>
                        </a:solidFill>
                      </a:endParaRPr>
                    </a:p>
                  </a:txBody>
                  <a:tcPr/>
                </a:tc>
                <a:tc vMerge="1">
                  <a:txBody>
                    <a:bodyPr/>
                    <a:lstStyle/>
                    <a:p>
                      <a:endParaRPr kumimoji="1" lang="ja-JP" altLang="en-US" sz="1100" dirty="0"/>
                    </a:p>
                  </a:txBody>
                  <a:tcPr/>
                </a:tc>
                <a:extLst>
                  <a:ext uri="{0D108BD9-81ED-4DB2-BD59-A6C34878D82A}">
                    <a16:rowId xmlns:a16="http://schemas.microsoft.com/office/drawing/2014/main" val="4219918961"/>
                  </a:ext>
                </a:extLst>
              </a:tr>
              <a:tr h="622054">
                <a:tc vMerge="1">
                  <a:txBody>
                    <a:bodyPr/>
                    <a:lstStyle/>
                    <a:p>
                      <a:endParaRPr kumimoji="1" lang="ja-JP" altLang="en-US" sz="1100" dirty="0">
                        <a:solidFill>
                          <a:schemeClr val="tx1"/>
                        </a:solidFill>
                      </a:endParaRPr>
                    </a:p>
                  </a:txBody>
                  <a:tcPr/>
                </a:tc>
                <a:tc vMerge="1">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algn="l"/>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□手引き書の内容に沿い、教育訓練の効果について定期的に検証を行い、見直しを行っている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効果や検証の頻度については施設の状況に応じて判断すること）</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solidFill>
                          <a:schemeClr val="tx1"/>
                        </a:solidFill>
                      </a:endParaRPr>
                    </a:p>
                  </a:txBody>
                  <a:tcPr/>
                </a:tc>
                <a:tc vMerge="1">
                  <a:txBody>
                    <a:bodyPr/>
                    <a:lstStyle/>
                    <a:p>
                      <a:endParaRPr kumimoji="1" lang="ja-JP" altLang="en-US" sz="1100" dirty="0"/>
                    </a:p>
                  </a:txBody>
                  <a:tcPr/>
                </a:tc>
                <a:extLst>
                  <a:ext uri="{0D108BD9-81ED-4DB2-BD59-A6C34878D82A}">
                    <a16:rowId xmlns:a16="http://schemas.microsoft.com/office/drawing/2014/main" val="1988735254"/>
                  </a:ext>
                </a:extLst>
              </a:tr>
              <a:tr h="622054">
                <a:tc rowSpan="2">
                  <a:txBody>
                    <a:bodyPr/>
                    <a:lstStyle/>
                    <a:p>
                      <a:r>
                        <a:rPr kumimoji="1" lang="ja-JP" altLang="en-US" sz="1100" dirty="0">
                          <a:solidFill>
                            <a:schemeClr val="tx1"/>
                          </a:solidFill>
                        </a:rPr>
                        <a:t>４</a:t>
                      </a:r>
                    </a:p>
                  </a:txBody>
                  <a:tcPr/>
                </a:tc>
                <a:tc rowSpan="2">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衛生管理の実施状況を記録し、保存している</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（４点満点）</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algn="l"/>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□手引き書の内容に沿い衛生管理の実施状況を記録している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lang="ja-JP" altLang="en-US" sz="110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□手引き書の内容に沿い衛生管理の実施状況を記録をしているが、一部不備がある</a:t>
                      </a:r>
                      <a:r>
                        <a:rPr lang="en-US" altLang="ja-JP" sz="1100" dirty="0">
                          <a:solidFill>
                            <a:schemeClr val="tx1"/>
                          </a:solidFill>
                          <a:latin typeface="BIZ UDPゴシック" panose="020B0400000000000000" pitchFamily="50" charset="-128"/>
                          <a:ea typeface="BIZ UDPゴシック" panose="020B0400000000000000" pitchFamily="50" charset="-128"/>
                        </a:rPr>
                        <a:t>【1</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tcPr>
                </a:tc>
                <a:tc>
                  <a:txBody>
                    <a:bodyPr/>
                    <a:lstStyle/>
                    <a:p>
                      <a:endParaRPr kumimoji="1" lang="ja-JP" altLang="en-US" sz="1100" dirty="0">
                        <a:solidFill>
                          <a:schemeClr val="tx1"/>
                        </a:solidFill>
                      </a:endParaRPr>
                    </a:p>
                  </a:txBody>
                  <a:tcPr/>
                </a:tc>
                <a:tc rowSpan="2">
                  <a:txBody>
                    <a:bodyPr/>
                    <a:lstStyle/>
                    <a:p>
                      <a:endParaRPr kumimoji="1" lang="ja-JP" altLang="en-US" sz="1100" dirty="0">
                        <a:solidFill>
                          <a:schemeClr val="tx1"/>
                        </a:solidFill>
                      </a:endParaRPr>
                    </a:p>
                  </a:txBody>
                  <a:tcPr/>
                </a:tc>
                <a:extLst>
                  <a:ext uri="{0D108BD9-81ED-4DB2-BD59-A6C34878D82A}">
                    <a16:rowId xmlns:a16="http://schemas.microsoft.com/office/drawing/2014/main" val="1220454630"/>
                  </a:ext>
                </a:extLst>
              </a:tr>
              <a:tr h="280666">
                <a:tc vMerge="1">
                  <a:txBody>
                    <a:bodyPr/>
                    <a:lstStyle/>
                    <a:p>
                      <a:endParaRPr kumimoji="1" lang="ja-JP" altLang="en-US" sz="1100" dirty="0"/>
                    </a:p>
                  </a:txBody>
                  <a:tcPr/>
                </a:tc>
                <a:tc vMerge="1">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□記録が適切な期間保存されている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100" dirty="0">
                        <a:solidFill>
                          <a:schemeClr val="tx1"/>
                        </a:solidFill>
                      </a:endParaRPr>
                    </a:p>
                  </a:txBody>
                  <a:tcPr/>
                </a:tc>
                <a:tc vMerge="1">
                  <a:txBody>
                    <a:bodyPr/>
                    <a:lstStyle/>
                    <a:p>
                      <a:endParaRPr lang="ja-JP" altLang="en-US" dirty="0"/>
                    </a:p>
                  </a:txBody>
                  <a:tcPr/>
                </a:tc>
                <a:extLst>
                  <a:ext uri="{0D108BD9-81ED-4DB2-BD59-A6C34878D82A}">
                    <a16:rowId xmlns:a16="http://schemas.microsoft.com/office/drawing/2014/main" val="2439439122"/>
                  </a:ext>
                </a:extLst>
              </a:tr>
              <a:tr h="439243">
                <a:tc rowSpan="2">
                  <a:txBody>
                    <a:bodyPr/>
                    <a:lstStyle/>
                    <a:p>
                      <a:r>
                        <a:rPr kumimoji="1" lang="ja-JP" altLang="en-US" sz="1100" dirty="0">
                          <a:solidFill>
                            <a:schemeClr val="tx1"/>
                          </a:solidFill>
                        </a:rPr>
                        <a:t>５</a:t>
                      </a:r>
                    </a:p>
                  </a:txBody>
                  <a:tcPr/>
                </a:tc>
                <a:tc rowSpan="2">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効果を検証し、計画・手順書を見直している</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（４点満点）</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□手引き書の内容に沿い、衛生管理計画の効果を検証し、必要に応じて見直しをしている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endParaRPr kumimoji="1" lang="ja-JP" altLang="en-US" sz="1100" dirty="0">
                        <a:solidFill>
                          <a:schemeClr val="tx1"/>
                        </a:solidFill>
                      </a:endParaRPr>
                    </a:p>
                  </a:txBody>
                  <a:tcPr/>
                </a:tc>
                <a:tc>
                  <a:txBody>
                    <a:bodyPr/>
                    <a:lstStyle/>
                    <a:p>
                      <a:endParaRPr kumimoji="1" lang="ja-JP" altLang="en-US" sz="1100" dirty="0">
                        <a:solidFill>
                          <a:schemeClr val="tx1"/>
                        </a:solidFill>
                      </a:endParaRPr>
                    </a:p>
                  </a:txBody>
                  <a:tcPr/>
                </a:tc>
                <a:tc rowSpan="2">
                  <a:txBody>
                    <a:bodyPr/>
                    <a:lstStyle/>
                    <a:p>
                      <a:endParaRPr lang="ja-JP" altLang="en-US" dirty="0">
                        <a:solidFill>
                          <a:schemeClr val="tx1"/>
                        </a:solidFill>
                      </a:endParaRPr>
                    </a:p>
                  </a:txBody>
                  <a:tcPr/>
                </a:tc>
                <a:extLst>
                  <a:ext uri="{0D108BD9-81ED-4DB2-BD59-A6C34878D82A}">
                    <a16:rowId xmlns:a16="http://schemas.microsoft.com/office/drawing/2014/main" val="2424357630"/>
                  </a:ext>
                </a:extLst>
              </a:tr>
              <a:tr h="553099">
                <a:tc vMerge="1">
                  <a:txBody>
                    <a:bodyPr/>
                    <a:lstStyle/>
                    <a:p>
                      <a:endParaRPr kumimoji="1" lang="ja-JP" altLang="en-US" sz="1100" dirty="0"/>
                    </a:p>
                  </a:txBody>
                  <a:tcPr/>
                </a:tc>
                <a:tc vMerge="1">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手順書を作成している場合には、手順書の見直しを行っている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100" dirty="0">
                        <a:solidFill>
                          <a:schemeClr val="tx1"/>
                        </a:solidFill>
                      </a:endParaRPr>
                    </a:p>
                  </a:txBody>
                  <a:tcPr/>
                </a:tc>
                <a:tc>
                  <a:txBody>
                    <a:bodyPr/>
                    <a:lstStyle/>
                    <a:p>
                      <a:endParaRPr kumimoji="1" lang="ja-JP" altLang="en-US" sz="1100" dirty="0">
                        <a:solidFill>
                          <a:schemeClr val="tx1"/>
                        </a:solidFill>
                      </a:endParaRPr>
                    </a:p>
                  </a:txBody>
                  <a:tcPr/>
                </a:tc>
                <a:tc vMerge="1">
                  <a:txBody>
                    <a:bodyPr/>
                    <a:lstStyle/>
                    <a:p>
                      <a:endParaRPr lang="ja-JP" altLang="en-US" dirty="0"/>
                    </a:p>
                  </a:txBody>
                  <a:tcPr/>
                </a:tc>
                <a:extLst>
                  <a:ext uri="{0D108BD9-81ED-4DB2-BD59-A6C34878D82A}">
                    <a16:rowId xmlns:a16="http://schemas.microsoft.com/office/drawing/2014/main" val="3775846243"/>
                  </a:ext>
                </a:extLst>
              </a:tr>
            </a:tbl>
          </a:graphicData>
        </a:graphic>
      </p:graphicFrame>
      <p:sp>
        <p:nvSpPr>
          <p:cNvPr id="8" name="テキスト ボックス 7">
            <a:extLst>
              <a:ext uri="{FF2B5EF4-FFF2-40B4-BE49-F238E27FC236}">
                <a16:creationId xmlns:a16="http://schemas.microsoft.com/office/drawing/2014/main" id="{B6076A96-0797-4CCF-B668-2A688C59579A}"/>
              </a:ext>
            </a:extLst>
          </p:cNvPr>
          <p:cNvSpPr txBox="1"/>
          <p:nvPr/>
        </p:nvSpPr>
        <p:spPr>
          <a:xfrm>
            <a:off x="212642" y="6911450"/>
            <a:ext cx="6430317" cy="1431161"/>
          </a:xfrm>
          <a:prstGeom prst="rect">
            <a:avLst/>
          </a:prstGeom>
          <a:noFill/>
        </p:spPr>
        <p:txBody>
          <a:bodyPr wrap="square" rtlCol="0">
            <a:spAutoFit/>
          </a:bodyPr>
          <a:lstStyle/>
          <a:p>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注意事項</a:t>
            </a:r>
            <a:r>
              <a:rPr kumimoji="1" lang="en-US" altLang="ja-JP" sz="1100" dirty="0">
                <a:latin typeface="ＭＳ Ｐゴシック" panose="020B0600070205080204" pitchFamily="50" charset="-128"/>
                <a:ea typeface="ＭＳ Ｐゴシック" panose="020B0600070205080204" pitchFamily="50" charset="-128"/>
              </a:rPr>
              <a:t>】</a:t>
            </a:r>
          </a:p>
          <a:p>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・確認証の交付条件は、合計</a:t>
            </a:r>
            <a:r>
              <a:rPr kumimoji="1" lang="en-US" altLang="ja-JP" sz="1100" dirty="0">
                <a:latin typeface="ＭＳ Ｐゴシック" panose="020B0600070205080204" pitchFamily="50" charset="-128"/>
                <a:ea typeface="ＭＳ Ｐゴシック" panose="020B0600070205080204" pitchFamily="50" charset="-128"/>
              </a:rPr>
              <a:t>16</a:t>
            </a:r>
            <a:r>
              <a:rPr kumimoji="1" lang="ja-JP" altLang="en-US" sz="1100" dirty="0">
                <a:latin typeface="ＭＳ Ｐゴシック" panose="020B0600070205080204" pitchFamily="50" charset="-128"/>
                <a:ea typeface="ＭＳ Ｐゴシック" panose="020B0600070205080204" pitchFamily="50" charset="-128"/>
              </a:rPr>
              <a:t>点以上かつ、</a:t>
            </a:r>
            <a:r>
              <a:rPr kumimoji="1" lang="en-US" altLang="ja-JP" sz="1100" dirty="0">
                <a:latin typeface="ＭＳ Ｐゴシック" panose="020B0600070205080204" pitchFamily="50" charset="-128"/>
                <a:ea typeface="ＭＳ Ｐゴシック" panose="020B0600070205080204" pitchFamily="50" charset="-128"/>
              </a:rPr>
              <a:t>1</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5</a:t>
            </a:r>
            <a:r>
              <a:rPr kumimoji="1" lang="ja-JP" altLang="en-US" sz="1100" dirty="0">
                <a:latin typeface="ＭＳ Ｐゴシック" panose="020B0600070205080204" pitchFamily="50" charset="-128"/>
                <a:ea typeface="ＭＳ Ｐゴシック" panose="020B0600070205080204" pitchFamily="50" charset="-128"/>
              </a:rPr>
              <a:t>の各項目で</a:t>
            </a:r>
            <a:r>
              <a:rPr kumimoji="1" lang="en-US" altLang="ja-JP" sz="1100" dirty="0">
                <a:latin typeface="ＭＳ Ｐゴシック" panose="020B0600070205080204" pitchFamily="50" charset="-128"/>
                <a:ea typeface="ＭＳ Ｐゴシック" panose="020B0600070205080204" pitchFamily="50" charset="-128"/>
              </a:rPr>
              <a:t>0</a:t>
            </a:r>
            <a:r>
              <a:rPr kumimoji="1" lang="ja-JP" altLang="en-US" sz="1100" dirty="0">
                <a:latin typeface="ＭＳ Ｐゴシック" panose="020B0600070205080204" pitchFamily="50" charset="-128"/>
                <a:ea typeface="ＭＳ Ｐゴシック" panose="020B0600070205080204" pitchFamily="50" charset="-128"/>
              </a:rPr>
              <a:t>点が無いこと</a:t>
            </a:r>
            <a:endParaRPr kumimoji="1" lang="en-US" altLang="ja-JP" sz="1100" dirty="0">
              <a:latin typeface="ＭＳ Ｐゴシック" panose="020B0600070205080204" pitchFamily="50" charset="-128"/>
              <a:ea typeface="ＭＳ Ｐゴシック" panose="020B0600070205080204" pitchFamily="50" charset="-128"/>
            </a:endParaRPr>
          </a:p>
          <a:p>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No.1</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No.3</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No.4</a:t>
            </a:r>
            <a:r>
              <a:rPr kumimoji="1" lang="ja-JP" altLang="en-US" sz="1100" dirty="0">
                <a:latin typeface="ＭＳ Ｐゴシック" panose="020B0600070205080204" pitchFamily="50" charset="-128"/>
                <a:ea typeface="ＭＳ Ｐゴシック" panose="020B0600070205080204" pitchFamily="50" charset="-128"/>
              </a:rPr>
              <a:t>「（全部）実施している」＝最低でも</a:t>
            </a:r>
            <a:r>
              <a:rPr kumimoji="1" lang="en-US" altLang="ja-JP" sz="1100" dirty="0">
                <a:latin typeface="ＭＳ Ｐゴシック" panose="020B0600070205080204" pitchFamily="50" charset="-128"/>
                <a:ea typeface="ＭＳ Ｐゴシック" panose="020B0600070205080204" pitchFamily="50" charset="-128"/>
              </a:rPr>
              <a:t>75%</a:t>
            </a:r>
            <a:r>
              <a:rPr kumimoji="1" lang="ja-JP" altLang="en-US" sz="1100" dirty="0">
                <a:latin typeface="ＭＳ Ｐゴシック" panose="020B0600070205080204" pitchFamily="50" charset="-128"/>
                <a:ea typeface="ＭＳ Ｐゴシック" panose="020B0600070205080204" pitchFamily="50" charset="-128"/>
              </a:rPr>
              <a:t>以上、「一部」</a:t>
            </a:r>
            <a:r>
              <a:rPr kumimoji="1" lang="en-US" altLang="ja-JP" sz="1100" dirty="0">
                <a:latin typeface="ＭＳ Ｐゴシック" panose="020B0600070205080204" pitchFamily="50" charset="-128"/>
                <a:ea typeface="ＭＳ Ｐゴシック" panose="020B0600070205080204" pitchFamily="50" charset="-128"/>
              </a:rPr>
              <a:t>75%</a:t>
            </a:r>
            <a:r>
              <a:rPr kumimoji="1" lang="ja-JP" altLang="en-US" sz="1100" dirty="0">
                <a:latin typeface="ＭＳ Ｐゴシック" panose="020B0600070205080204" pitchFamily="50" charset="-128"/>
                <a:ea typeface="ＭＳ Ｐゴシック" panose="020B0600070205080204" pitchFamily="50" charset="-128"/>
              </a:rPr>
              <a:t>未満、営業してい　</a:t>
            </a:r>
            <a:endParaRPr kumimoji="1" lang="en-US" altLang="ja-JP" sz="11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　ないなどの正当な理由がある場合は、計算から除外する。</a:t>
            </a:r>
            <a:endParaRPr kumimoji="1" lang="en-US" altLang="ja-JP" sz="1100" dirty="0">
              <a:latin typeface="ＭＳ Ｐゴシック" panose="020B0600070205080204" pitchFamily="50" charset="-128"/>
              <a:ea typeface="ＭＳ Ｐゴシック" panose="020B0600070205080204" pitchFamily="50" charset="-128"/>
            </a:endParaRPr>
          </a:p>
          <a:p>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No.3</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No.5 </a:t>
            </a:r>
            <a:r>
              <a:rPr kumimoji="1" lang="ja-JP" altLang="en-US" sz="1100" dirty="0">
                <a:latin typeface="ＭＳ Ｐゴシック" panose="020B0600070205080204" pitchFamily="50" charset="-128"/>
                <a:ea typeface="ＭＳ Ｐゴシック" panose="020B0600070205080204" pitchFamily="50" charset="-128"/>
              </a:rPr>
              <a:t>教育訓練の効果の検証や見直しの「頻度」が記載されていない場合は、最低年</a:t>
            </a:r>
            <a:r>
              <a:rPr kumimoji="1" lang="en-US" altLang="ja-JP" sz="1100" dirty="0">
                <a:latin typeface="ＭＳ Ｐゴシック" panose="020B0600070205080204" pitchFamily="50" charset="-128"/>
                <a:ea typeface="ＭＳ Ｐゴシック" panose="020B0600070205080204" pitchFamily="50" charset="-128"/>
              </a:rPr>
              <a:t>1</a:t>
            </a:r>
            <a:r>
              <a:rPr kumimoji="1" lang="ja-JP" altLang="en-US" sz="1100" dirty="0">
                <a:latin typeface="ＭＳ Ｐゴシック" panose="020B0600070205080204" pitchFamily="50" charset="-128"/>
                <a:ea typeface="ＭＳ Ｐゴシック" panose="020B0600070205080204" pitchFamily="50" charset="-128"/>
              </a:rPr>
              <a:t>回程度</a:t>
            </a:r>
            <a:endParaRPr kumimoji="1" lang="en-US" altLang="ja-JP" sz="11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　実施していることとする。</a:t>
            </a:r>
            <a:r>
              <a:rPr kumimoji="1" lang="en-US" altLang="ja-JP" sz="1100" dirty="0">
                <a:latin typeface="ＭＳ Ｐゴシック" panose="020B0600070205080204" pitchFamily="50" charset="-128"/>
                <a:ea typeface="ＭＳ Ｐゴシック" panose="020B0600070205080204" pitchFamily="50" charset="-128"/>
              </a:rPr>
              <a:t> </a:t>
            </a:r>
            <a:r>
              <a:rPr kumimoji="1" lang="ja-JP" altLang="en-US" sz="1100" dirty="0">
                <a:latin typeface="ＭＳ Ｐゴシック" panose="020B0600070205080204" pitchFamily="50" charset="-128"/>
                <a:ea typeface="ＭＳ Ｐゴシック" panose="020B0600070205080204" pitchFamily="50" charset="-128"/>
              </a:rPr>
              <a:t>効果の確認方法は問わず、適切に実施されていれば良い</a:t>
            </a:r>
          </a:p>
        </p:txBody>
      </p:sp>
      <p:sp>
        <p:nvSpPr>
          <p:cNvPr id="5" name="テキスト ボックス 4">
            <a:extLst>
              <a:ext uri="{FF2B5EF4-FFF2-40B4-BE49-F238E27FC236}">
                <a16:creationId xmlns:a16="http://schemas.microsoft.com/office/drawing/2014/main" id="{9032C057-8600-415C-B880-9752A5A7E23C}"/>
              </a:ext>
            </a:extLst>
          </p:cNvPr>
          <p:cNvSpPr txBox="1"/>
          <p:nvPr/>
        </p:nvSpPr>
        <p:spPr>
          <a:xfrm>
            <a:off x="2875816" y="8675649"/>
            <a:ext cx="1103971" cy="261610"/>
          </a:xfrm>
          <a:prstGeom prst="rect">
            <a:avLst/>
          </a:prstGeom>
          <a:noFill/>
        </p:spPr>
        <p:txBody>
          <a:bodyPr wrap="square" rtlCol="0">
            <a:spAutoFit/>
          </a:bodyPr>
          <a:lstStyle/>
          <a:p>
            <a:pPr algn="ctr"/>
            <a:r>
              <a:rPr kumimoji="1" lang="ja-JP" altLang="en-US" sz="1100" dirty="0"/>
              <a:t>－２</a:t>
            </a:r>
            <a:r>
              <a:rPr kumimoji="1" lang="en-US" altLang="ja-JP" sz="1100" dirty="0"/>
              <a:t>/</a:t>
            </a:r>
            <a:r>
              <a:rPr kumimoji="1" lang="ja-JP" altLang="en-US" sz="1100" dirty="0"/>
              <a:t>２－</a:t>
            </a:r>
          </a:p>
        </p:txBody>
      </p:sp>
      <p:sp>
        <p:nvSpPr>
          <p:cNvPr id="9" name="字幕 5">
            <a:extLst>
              <a:ext uri="{FF2B5EF4-FFF2-40B4-BE49-F238E27FC236}">
                <a16:creationId xmlns:a16="http://schemas.microsoft.com/office/drawing/2014/main" id="{574F6A0A-DE67-46D3-9486-77D121C6462C}"/>
              </a:ext>
            </a:extLst>
          </p:cNvPr>
          <p:cNvSpPr>
            <a:spLocks noGrp="1"/>
          </p:cNvSpPr>
          <p:nvPr>
            <p:ph type="subTitle" idx="1"/>
          </p:nvPr>
        </p:nvSpPr>
        <p:spPr>
          <a:xfrm>
            <a:off x="5707085" y="58281"/>
            <a:ext cx="836934" cy="294259"/>
          </a:xfrm>
        </p:spPr>
        <p:txBody>
          <a:bodyPr>
            <a:normAutofit/>
          </a:bodyPr>
          <a:lstStyle/>
          <a:p>
            <a:r>
              <a:rPr lang="ja-JP" altLang="en-US" sz="1100" dirty="0">
                <a:solidFill>
                  <a:srgbClr val="FF0000"/>
                </a:solidFill>
                <a:latin typeface="ＭＳ Ｐゴシック" panose="020B0600070205080204" pitchFamily="50" charset="-128"/>
                <a:ea typeface="ＭＳ Ｐゴシック" panose="020B0600070205080204" pitchFamily="50" charset="-128"/>
              </a:rPr>
              <a:t>別紙</a:t>
            </a:r>
            <a:r>
              <a:rPr lang="en-US" altLang="ja-JP" sz="1100" dirty="0">
                <a:solidFill>
                  <a:srgbClr val="FF0000"/>
                </a:solidFill>
                <a:latin typeface="ＭＳ Ｐゴシック" panose="020B0600070205080204" pitchFamily="50" charset="-128"/>
                <a:ea typeface="ＭＳ Ｐゴシック" panose="020B0600070205080204" pitchFamily="50" charset="-128"/>
              </a:rPr>
              <a:t>2</a:t>
            </a:r>
            <a:endParaRPr lang="ja-JP" altLang="en-US" sz="1100" dirty="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42482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5BFEF1-B838-4897-9C20-81A0EB184E3D}"/>
              </a:ext>
            </a:extLst>
          </p:cNvPr>
          <p:cNvSpPr>
            <a:spLocks noGrp="1"/>
          </p:cNvSpPr>
          <p:nvPr>
            <p:ph type="ctrTitle"/>
          </p:nvPr>
        </p:nvSpPr>
        <p:spPr>
          <a:xfrm>
            <a:off x="1043849" y="1399143"/>
            <a:ext cx="4420518" cy="405098"/>
          </a:xfrm>
        </p:spPr>
        <p:txBody>
          <a:bodyPr>
            <a:normAutofit fontScale="90000"/>
          </a:bodyPr>
          <a:lstStyle/>
          <a:p>
            <a:r>
              <a:rPr lang="ja-JP" altLang="ja-JP" sz="1800" b="1" dirty="0">
                <a:effectLst/>
                <a:ea typeface="ＭＳ Ｐゴシック" panose="020B0600070205080204" pitchFamily="50" charset="-128"/>
                <a:cs typeface="Times New Roman" panose="02020603050405020304" pitchFamily="18" charset="0"/>
              </a:rPr>
              <a:t>那</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覇</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市</a:t>
            </a:r>
            <a:r>
              <a:rPr lang="ja-JP" altLang="en-US" sz="1800" b="1" dirty="0">
                <a:effectLst/>
                <a:ea typeface="ＭＳ Ｐゴシック" panose="020B0600070205080204" pitchFamily="50" charset="-128"/>
                <a:cs typeface="Times New Roman" panose="02020603050405020304" pitchFamily="18" charset="0"/>
              </a:rPr>
              <a:t>　</a:t>
            </a:r>
            <a:r>
              <a:rPr lang="en-US" altLang="ja-JP" sz="1800" b="1" dirty="0">
                <a:effectLst/>
                <a:ea typeface="ＭＳ Ｐゴシック" panose="020B0600070205080204" pitchFamily="50" charset="-128"/>
                <a:cs typeface="Times New Roman" panose="02020603050405020304" pitchFamily="18" charset="0"/>
              </a:rPr>
              <a:t>H</a:t>
            </a:r>
            <a:r>
              <a:rPr lang="ja-JP" altLang="en-US" sz="1800" b="1" dirty="0">
                <a:effectLst/>
                <a:ea typeface="ＭＳ Ｐゴシック" panose="020B0600070205080204" pitchFamily="50" charset="-128"/>
                <a:cs typeface="Times New Roman" panose="02020603050405020304" pitchFamily="18" charset="0"/>
              </a:rPr>
              <a:t>　</a:t>
            </a:r>
            <a:r>
              <a:rPr lang="en-US" altLang="ja-JP" sz="1800" b="1" dirty="0">
                <a:effectLst/>
                <a:ea typeface="ＭＳ Ｐゴシック" panose="020B0600070205080204" pitchFamily="50" charset="-128"/>
                <a:cs typeface="Times New Roman" panose="02020603050405020304" pitchFamily="18" charset="0"/>
              </a:rPr>
              <a:t>A</a:t>
            </a:r>
            <a:r>
              <a:rPr lang="ja-JP" altLang="en-US" sz="1800" b="1" dirty="0">
                <a:effectLst/>
                <a:ea typeface="ＭＳ Ｐゴシック" panose="020B0600070205080204" pitchFamily="50" charset="-128"/>
                <a:cs typeface="Times New Roman" panose="02020603050405020304" pitchFamily="18" charset="0"/>
              </a:rPr>
              <a:t>　</a:t>
            </a:r>
            <a:r>
              <a:rPr lang="en-US" altLang="ja-JP" sz="1800" b="1" dirty="0">
                <a:effectLst/>
                <a:ea typeface="ＭＳ Ｐゴシック" panose="020B0600070205080204" pitchFamily="50" charset="-128"/>
                <a:cs typeface="Times New Roman" panose="02020603050405020304" pitchFamily="18" charset="0"/>
              </a:rPr>
              <a:t>C</a:t>
            </a:r>
            <a:r>
              <a:rPr lang="ja-JP" altLang="en-US" sz="1800" b="1" dirty="0">
                <a:effectLst/>
                <a:ea typeface="ＭＳ Ｐゴシック" panose="020B0600070205080204" pitchFamily="50" charset="-128"/>
                <a:cs typeface="Times New Roman" panose="02020603050405020304" pitchFamily="18" charset="0"/>
              </a:rPr>
              <a:t>　</a:t>
            </a:r>
            <a:r>
              <a:rPr lang="en-US" altLang="ja-JP" sz="1800" b="1" dirty="0">
                <a:effectLst/>
                <a:ea typeface="ＭＳ Ｐゴシック" panose="020B0600070205080204" pitchFamily="50" charset="-128"/>
                <a:cs typeface="Times New Roman" panose="02020603050405020304" pitchFamily="18" charset="0"/>
              </a:rPr>
              <a:t>C</a:t>
            </a:r>
            <a:r>
              <a:rPr lang="ja-JP" altLang="en-US" sz="1800" b="1" dirty="0">
                <a:effectLst/>
                <a:ea typeface="ＭＳ Ｐゴシック" panose="020B0600070205080204" pitchFamily="50" charset="-128"/>
                <a:cs typeface="Times New Roman" panose="02020603050405020304" pitchFamily="18" charset="0"/>
              </a:rPr>
              <a:t>　</a:t>
            </a:r>
            <a:r>
              <a:rPr lang="en-US" altLang="ja-JP" sz="1800" b="1" dirty="0">
                <a:effectLst/>
                <a:ea typeface="ＭＳ Ｐゴシック" panose="020B0600070205080204" pitchFamily="50" charset="-128"/>
                <a:cs typeface="Times New Roman" panose="02020603050405020304" pitchFamily="18" charset="0"/>
              </a:rPr>
              <a:t>P</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制</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度</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確</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認</a:t>
            </a:r>
            <a:r>
              <a:rPr lang="ja-JP" altLang="en-US" sz="1800" b="1" dirty="0">
                <a:effectLst/>
                <a:ea typeface="ＭＳ Ｐゴシック" panose="020B0600070205080204" pitchFamily="50" charset="-128"/>
                <a:cs typeface="Times New Roman" panose="02020603050405020304" pitchFamily="18" charset="0"/>
              </a:rPr>
              <a:t>　証</a:t>
            </a:r>
            <a:endParaRPr lang="ja-JP" altLang="en-US" sz="1600" dirty="0">
              <a:latin typeface="BIZ UDPゴシック" panose="020B0400000000000000" pitchFamily="50" charset="-128"/>
              <a:ea typeface="BIZ UDPゴシック" panose="020B0400000000000000" pitchFamily="50" charset="-128"/>
            </a:endParaRPr>
          </a:p>
        </p:txBody>
      </p:sp>
      <p:sp>
        <p:nvSpPr>
          <p:cNvPr id="6" name="字幕 5">
            <a:extLst>
              <a:ext uri="{FF2B5EF4-FFF2-40B4-BE49-F238E27FC236}">
                <a16:creationId xmlns:a16="http://schemas.microsoft.com/office/drawing/2014/main" id="{4F8AF66B-434E-427F-A56C-A3E57A6FEF02}"/>
              </a:ext>
            </a:extLst>
          </p:cNvPr>
          <p:cNvSpPr>
            <a:spLocks noGrp="1"/>
          </p:cNvSpPr>
          <p:nvPr>
            <p:ph type="subTitle" idx="1"/>
          </p:nvPr>
        </p:nvSpPr>
        <p:spPr>
          <a:xfrm>
            <a:off x="5707085" y="58281"/>
            <a:ext cx="836934" cy="294259"/>
          </a:xfrm>
        </p:spPr>
        <p:txBody>
          <a:bodyPr>
            <a:normAutofit/>
          </a:bodyPr>
          <a:lstStyle/>
          <a:p>
            <a:r>
              <a:rPr lang="ja-JP" altLang="en-US" sz="1100" dirty="0">
                <a:solidFill>
                  <a:srgbClr val="FF0000"/>
                </a:solidFill>
                <a:latin typeface="ＭＳ Ｐゴシック" panose="020B0600070205080204" pitchFamily="50" charset="-128"/>
                <a:ea typeface="ＭＳ Ｐゴシック" panose="020B0600070205080204" pitchFamily="50" charset="-128"/>
              </a:rPr>
              <a:t>別紙</a:t>
            </a:r>
            <a:r>
              <a:rPr lang="en-US" altLang="ja-JP" sz="1100" dirty="0">
                <a:solidFill>
                  <a:srgbClr val="FF0000"/>
                </a:solidFill>
                <a:latin typeface="ＭＳ Ｐゴシック" panose="020B0600070205080204" pitchFamily="50" charset="-128"/>
                <a:ea typeface="ＭＳ Ｐゴシック" panose="020B0600070205080204" pitchFamily="50" charset="-128"/>
              </a:rPr>
              <a:t>3</a:t>
            </a:r>
            <a:endParaRPr lang="ja-JP" altLang="en-US" sz="1100" dirty="0">
              <a:solidFill>
                <a:srgbClr val="FF0000"/>
              </a:solidFill>
              <a:latin typeface="ＭＳ Ｐゴシック" panose="020B0600070205080204" pitchFamily="50" charset="-128"/>
              <a:ea typeface="ＭＳ Ｐゴシック" panose="020B0600070205080204" pitchFamily="50" charset="-128"/>
            </a:endParaRPr>
          </a:p>
        </p:txBody>
      </p:sp>
      <p:sp>
        <p:nvSpPr>
          <p:cNvPr id="7" name="タイトル 1">
            <a:extLst>
              <a:ext uri="{FF2B5EF4-FFF2-40B4-BE49-F238E27FC236}">
                <a16:creationId xmlns:a16="http://schemas.microsoft.com/office/drawing/2014/main" id="{FE12C323-63F8-44FA-A099-21CE1A6D3952}"/>
              </a:ext>
            </a:extLst>
          </p:cNvPr>
          <p:cNvSpPr txBox="1">
            <a:spLocks/>
          </p:cNvSpPr>
          <p:nvPr/>
        </p:nvSpPr>
        <p:spPr>
          <a:xfrm>
            <a:off x="3712684" y="1994052"/>
            <a:ext cx="1218281" cy="642419"/>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70000"/>
              </a:lnSpc>
            </a:pPr>
            <a:r>
              <a:rPr lang="ja-JP" altLang="en-US" sz="1200" b="1" dirty="0">
                <a:latin typeface="ＭＳ Ｐゴシック" panose="020B0600070205080204" pitchFamily="50" charset="-128"/>
                <a:ea typeface="ＭＳ Ｐゴシック" panose="020B0600070205080204" pitchFamily="50" charset="-128"/>
              </a:rPr>
              <a:t>申請者住所</a:t>
            </a:r>
            <a:endParaRPr lang="en-US" altLang="ja-JP" sz="1200" b="1" dirty="0">
              <a:latin typeface="ＭＳ Ｐゴシック" panose="020B0600070205080204" pitchFamily="50" charset="-128"/>
              <a:ea typeface="ＭＳ Ｐゴシック" panose="020B0600070205080204" pitchFamily="50" charset="-128"/>
            </a:endParaRPr>
          </a:p>
          <a:p>
            <a:pPr>
              <a:lnSpc>
                <a:spcPct val="170000"/>
              </a:lnSpc>
            </a:pPr>
            <a:r>
              <a:rPr lang="ja-JP" altLang="en-US" sz="1200" b="1" dirty="0">
                <a:latin typeface="ＭＳ Ｐゴシック" panose="020B0600070205080204" pitchFamily="50" charset="-128"/>
                <a:ea typeface="ＭＳ Ｐゴシック" panose="020B0600070205080204" pitchFamily="50" charset="-128"/>
              </a:rPr>
              <a:t>氏　　　　名</a:t>
            </a:r>
          </a:p>
        </p:txBody>
      </p:sp>
      <p:sp>
        <p:nvSpPr>
          <p:cNvPr id="8" name="タイトル 1">
            <a:extLst>
              <a:ext uri="{FF2B5EF4-FFF2-40B4-BE49-F238E27FC236}">
                <a16:creationId xmlns:a16="http://schemas.microsoft.com/office/drawing/2014/main" id="{A78F84C8-47FB-4534-BA13-AE96276161D5}"/>
              </a:ext>
            </a:extLst>
          </p:cNvPr>
          <p:cNvSpPr txBox="1">
            <a:spLocks/>
          </p:cNvSpPr>
          <p:nvPr/>
        </p:nvSpPr>
        <p:spPr>
          <a:xfrm>
            <a:off x="754197" y="7403335"/>
            <a:ext cx="5349606" cy="982221"/>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gn="r">
              <a:lnSpc>
                <a:spcPct val="170000"/>
              </a:lnSpc>
            </a:pPr>
            <a:br>
              <a:rPr lang="en-US" altLang="ja-JP" sz="1100" dirty="0">
                <a:latin typeface="ＭＳ Ｐゴシック" panose="020B0600070205080204" pitchFamily="50" charset="-128"/>
                <a:ea typeface="ＭＳ Ｐゴシック" panose="020B0600070205080204" pitchFamily="50" charset="-128"/>
                <a:cs typeface="Times New Roman" panose="02020603050405020304" pitchFamily="18" charset="0"/>
              </a:rPr>
            </a:br>
            <a:r>
              <a:rPr lang="ja-JP" altLang="en-US" sz="1100" dirty="0">
                <a:latin typeface="ＭＳ Ｐゴシック" panose="020B0600070205080204" pitchFamily="50" charset="-128"/>
                <a:ea typeface="ＭＳ Ｐゴシック" panose="020B0600070205080204" pitchFamily="50" charset="-128"/>
                <a:cs typeface="Times New Roman" panose="02020603050405020304" pitchFamily="18" charset="0"/>
              </a:rPr>
              <a:t>一般社団法人　沖縄県食品衛生協会</a:t>
            </a:r>
            <a:br>
              <a:rPr lang="en-US" altLang="ja-JP" sz="1100" dirty="0">
                <a:latin typeface="ＭＳ Ｐゴシック" panose="020B0600070205080204" pitchFamily="50" charset="-128"/>
                <a:ea typeface="ＭＳ Ｐゴシック" panose="020B0600070205080204" pitchFamily="50" charset="-128"/>
                <a:cs typeface="Times New Roman" panose="02020603050405020304" pitchFamily="18" charset="0"/>
              </a:rPr>
            </a:br>
            <a:r>
              <a:rPr lang="ja-JP" altLang="en-US" sz="1100" dirty="0">
                <a:latin typeface="ＭＳ Ｐゴシック" panose="020B0600070205080204" pitchFamily="50" charset="-128"/>
                <a:ea typeface="ＭＳ Ｐゴシック" panose="020B0600070205080204" pitchFamily="50" charset="-128"/>
                <a:cs typeface="Times New Roman" panose="02020603050405020304" pitchFamily="18" charset="0"/>
              </a:rPr>
              <a:t>　会長　佐久本　武</a:t>
            </a:r>
            <a:endParaRPr lang="ja-JP" altLang="en-US" sz="900" dirty="0">
              <a:latin typeface="ＭＳ Ｐゴシック" panose="020B0600070205080204" pitchFamily="50" charset="-128"/>
              <a:ea typeface="ＭＳ Ｐゴシック" panose="020B0600070205080204" pitchFamily="50" charset="-128"/>
            </a:endParaRPr>
          </a:p>
        </p:txBody>
      </p:sp>
      <p:sp>
        <p:nvSpPr>
          <p:cNvPr id="9" name="タイトル 1">
            <a:extLst>
              <a:ext uri="{FF2B5EF4-FFF2-40B4-BE49-F238E27FC236}">
                <a16:creationId xmlns:a16="http://schemas.microsoft.com/office/drawing/2014/main" id="{C3362297-BF41-4F1C-BAA5-CBAD6BA079A5}"/>
              </a:ext>
            </a:extLst>
          </p:cNvPr>
          <p:cNvSpPr txBox="1">
            <a:spLocks/>
          </p:cNvSpPr>
          <p:nvPr/>
        </p:nvSpPr>
        <p:spPr>
          <a:xfrm>
            <a:off x="754197" y="2983850"/>
            <a:ext cx="5349606" cy="642419"/>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70000"/>
              </a:lnSpc>
            </a:pPr>
            <a:r>
              <a:rPr lang="ja-JP"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那覇市</a:t>
            </a:r>
            <a:r>
              <a:rPr lang="en-US"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HACCP</a:t>
            </a:r>
            <a:r>
              <a:rPr lang="ja-JP"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制度実施検証事業に関する実施要領</a:t>
            </a:r>
            <a:r>
              <a:rPr lang="ja-JP" altLang="en-US"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に従い、下記の内容で</a:t>
            </a:r>
            <a:endParaRPr lang="en-US"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l">
              <a:lnSpc>
                <a:spcPct val="170000"/>
              </a:lnSpc>
            </a:pPr>
            <a:r>
              <a:rPr lang="en-US"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HACCP</a:t>
            </a:r>
            <a:r>
              <a:rPr lang="ja-JP" altLang="en-US"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の実施を確認したことを証する。</a:t>
            </a:r>
            <a:endParaRPr lang="ja-JP" altLang="en-US" sz="900" dirty="0">
              <a:latin typeface="ＭＳ Ｐゴシック" panose="020B0600070205080204" pitchFamily="50" charset="-128"/>
              <a:ea typeface="ＭＳ Ｐゴシック" panose="020B0600070205080204" pitchFamily="50" charset="-128"/>
            </a:endParaRPr>
          </a:p>
        </p:txBody>
      </p:sp>
      <p:sp>
        <p:nvSpPr>
          <p:cNvPr id="10" name="タイトル 1">
            <a:extLst>
              <a:ext uri="{FF2B5EF4-FFF2-40B4-BE49-F238E27FC236}">
                <a16:creationId xmlns:a16="http://schemas.microsoft.com/office/drawing/2014/main" id="{0E34A882-BDCB-4C45-BED2-4E4940C38802}"/>
              </a:ext>
            </a:extLst>
          </p:cNvPr>
          <p:cNvSpPr txBox="1">
            <a:spLocks/>
          </p:cNvSpPr>
          <p:nvPr/>
        </p:nvSpPr>
        <p:spPr>
          <a:xfrm>
            <a:off x="754197" y="3991894"/>
            <a:ext cx="5349606" cy="275422"/>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70000"/>
              </a:lnSpc>
            </a:pPr>
            <a:r>
              <a:rPr lang="ja-JP" altLang="en-US" sz="1100" dirty="0">
                <a:latin typeface="ＭＳ Ｐゴシック" panose="020B0600070205080204" pitchFamily="50" charset="-128"/>
                <a:ea typeface="ＭＳ Ｐゴシック" panose="020B0600070205080204" pitchFamily="50" charset="-128"/>
              </a:rPr>
              <a:t>記</a:t>
            </a:r>
          </a:p>
        </p:txBody>
      </p:sp>
      <p:sp>
        <p:nvSpPr>
          <p:cNvPr id="11" name="タイトル 1">
            <a:extLst>
              <a:ext uri="{FF2B5EF4-FFF2-40B4-BE49-F238E27FC236}">
                <a16:creationId xmlns:a16="http://schemas.microsoft.com/office/drawing/2014/main" id="{6BE9DC31-94D2-4D4A-BCD3-AEFF75784308}"/>
              </a:ext>
            </a:extLst>
          </p:cNvPr>
          <p:cNvSpPr txBox="1">
            <a:spLocks/>
          </p:cNvSpPr>
          <p:nvPr/>
        </p:nvSpPr>
        <p:spPr>
          <a:xfrm>
            <a:off x="754197" y="4435552"/>
            <a:ext cx="5349606" cy="1476435"/>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70000"/>
              </a:lnSpc>
            </a:pPr>
            <a:r>
              <a:rPr lang="ja-JP" altLang="en-US" sz="1100" dirty="0">
                <a:latin typeface="ＭＳ Ｐゴシック" panose="020B0600070205080204" pitchFamily="50" charset="-128"/>
                <a:ea typeface="ＭＳ Ｐゴシック" panose="020B0600070205080204" pitchFamily="50" charset="-128"/>
              </a:rPr>
              <a:t>１．営業の種類</a:t>
            </a:r>
            <a:endParaRPr lang="en-US" altLang="ja-JP" sz="1100" dirty="0">
              <a:latin typeface="ＭＳ Ｐゴシック" panose="020B0600070205080204" pitchFamily="50" charset="-128"/>
              <a:ea typeface="ＭＳ Ｐゴシック" panose="020B0600070205080204" pitchFamily="50" charset="-128"/>
            </a:endParaRPr>
          </a:p>
          <a:p>
            <a:pPr algn="l">
              <a:lnSpc>
                <a:spcPct val="170000"/>
              </a:lnSpc>
            </a:pPr>
            <a:r>
              <a:rPr lang="ja-JP" altLang="en-US" sz="1100" dirty="0">
                <a:latin typeface="ＭＳ Ｐゴシック" panose="020B0600070205080204" pitchFamily="50" charset="-128"/>
                <a:ea typeface="ＭＳ Ｐゴシック" panose="020B0600070205080204" pitchFamily="50" charset="-128"/>
              </a:rPr>
              <a:t>２．営業所の名称、屋号または称号</a:t>
            </a:r>
            <a:endParaRPr lang="en-US" altLang="ja-JP" sz="1100" dirty="0">
              <a:latin typeface="ＭＳ Ｐゴシック" panose="020B0600070205080204" pitchFamily="50" charset="-128"/>
              <a:ea typeface="ＭＳ Ｐゴシック" panose="020B0600070205080204" pitchFamily="50" charset="-128"/>
            </a:endParaRPr>
          </a:p>
          <a:p>
            <a:pPr algn="l">
              <a:lnSpc>
                <a:spcPct val="170000"/>
              </a:lnSpc>
            </a:pPr>
            <a:r>
              <a:rPr lang="ja-JP" altLang="en-US" sz="1100" dirty="0">
                <a:latin typeface="ＭＳ Ｐゴシック" panose="020B0600070205080204" pitchFamily="50" charset="-128"/>
                <a:ea typeface="ＭＳ Ｐゴシック" panose="020B0600070205080204" pitchFamily="50" charset="-128"/>
              </a:rPr>
              <a:t>３．営業所の所在地</a:t>
            </a:r>
            <a:endParaRPr lang="en-US" altLang="ja-JP" sz="1100" dirty="0">
              <a:latin typeface="ＭＳ Ｐゴシック" panose="020B0600070205080204" pitchFamily="50" charset="-128"/>
              <a:ea typeface="ＭＳ Ｐゴシック" panose="020B0600070205080204" pitchFamily="50" charset="-128"/>
            </a:endParaRPr>
          </a:p>
          <a:p>
            <a:pPr algn="l">
              <a:lnSpc>
                <a:spcPct val="170000"/>
              </a:lnSpc>
            </a:pPr>
            <a:r>
              <a:rPr lang="ja-JP" altLang="en-US" sz="1100" dirty="0">
                <a:latin typeface="ＭＳ Ｐゴシック" panose="020B0600070205080204" pitchFamily="50" charset="-128"/>
                <a:ea typeface="ＭＳ Ｐゴシック" panose="020B0600070205080204" pitchFamily="50" charset="-128"/>
              </a:rPr>
              <a:t>４．</a:t>
            </a:r>
            <a:r>
              <a:rPr lang="en-US" altLang="ja-JP" sz="1100" dirty="0">
                <a:latin typeface="ＭＳ Ｐゴシック" panose="020B0600070205080204" pitchFamily="50" charset="-128"/>
                <a:ea typeface="ＭＳ Ｐゴシック" panose="020B0600070205080204" pitchFamily="50" charset="-128"/>
              </a:rPr>
              <a:t>HACCP</a:t>
            </a:r>
            <a:r>
              <a:rPr lang="ja-JP" altLang="en-US" sz="1100" dirty="0">
                <a:latin typeface="ＭＳ Ｐゴシック" panose="020B0600070205080204" pitchFamily="50" charset="-128"/>
                <a:ea typeface="ＭＳ Ｐゴシック" panose="020B0600070205080204" pitchFamily="50" charset="-128"/>
              </a:rPr>
              <a:t>の種別、使用している手引書（規格）</a:t>
            </a:r>
            <a:endParaRPr lang="en-US" altLang="ja-JP" sz="1100" dirty="0">
              <a:latin typeface="ＭＳ Ｐゴシック" panose="020B0600070205080204" pitchFamily="50" charset="-128"/>
              <a:ea typeface="ＭＳ Ｐゴシック" panose="020B0600070205080204" pitchFamily="50" charset="-128"/>
            </a:endParaRPr>
          </a:p>
          <a:p>
            <a:pPr algn="l">
              <a:lnSpc>
                <a:spcPct val="170000"/>
              </a:lnSpc>
            </a:pPr>
            <a:r>
              <a:rPr lang="ja-JP" altLang="en-US" sz="1100" dirty="0">
                <a:latin typeface="ＭＳ Ｐゴシック" panose="020B0600070205080204" pitchFamily="50" charset="-128"/>
                <a:ea typeface="ＭＳ Ｐゴシック" panose="020B0600070205080204" pitchFamily="50" charset="-128"/>
              </a:rPr>
              <a:t>５．初回確認年月日</a:t>
            </a:r>
          </a:p>
        </p:txBody>
      </p:sp>
      <p:graphicFrame>
        <p:nvGraphicFramePr>
          <p:cNvPr id="12" name="表 12">
            <a:extLst>
              <a:ext uri="{FF2B5EF4-FFF2-40B4-BE49-F238E27FC236}">
                <a16:creationId xmlns:a16="http://schemas.microsoft.com/office/drawing/2014/main" id="{BA3EDCAC-BB7F-402C-A278-AC6F8C24AC97}"/>
              </a:ext>
            </a:extLst>
          </p:cNvPr>
          <p:cNvGraphicFramePr>
            <a:graphicFrameLocks noGrp="1"/>
          </p:cNvGraphicFramePr>
          <p:nvPr>
            <p:extLst>
              <p:ext uri="{D42A27DB-BD31-4B8C-83A1-F6EECF244321}">
                <p14:modId xmlns:p14="http://schemas.microsoft.com/office/powerpoint/2010/main" val="1495731271"/>
              </p:ext>
            </p:extLst>
          </p:nvPr>
        </p:nvGraphicFramePr>
        <p:xfrm>
          <a:off x="1220118" y="6250261"/>
          <a:ext cx="4572000" cy="982221"/>
        </p:xfrm>
        <a:graphic>
          <a:graphicData uri="http://schemas.openxmlformats.org/drawingml/2006/table">
            <a:tbl>
              <a:tblPr firstRow="1" bandRow="1">
                <a:tableStyleId>{5940675A-B579-460E-94D1-54222C63F5DA}</a:tableStyleId>
              </a:tblPr>
              <a:tblGrid>
                <a:gridCol w="1143000">
                  <a:extLst>
                    <a:ext uri="{9D8B030D-6E8A-4147-A177-3AD203B41FA5}">
                      <a16:colId xmlns:a16="http://schemas.microsoft.com/office/drawing/2014/main" val="684819447"/>
                    </a:ext>
                  </a:extLst>
                </a:gridCol>
                <a:gridCol w="1143000">
                  <a:extLst>
                    <a:ext uri="{9D8B030D-6E8A-4147-A177-3AD203B41FA5}">
                      <a16:colId xmlns:a16="http://schemas.microsoft.com/office/drawing/2014/main" val="3550848997"/>
                    </a:ext>
                  </a:extLst>
                </a:gridCol>
                <a:gridCol w="1143000">
                  <a:extLst>
                    <a:ext uri="{9D8B030D-6E8A-4147-A177-3AD203B41FA5}">
                      <a16:colId xmlns:a16="http://schemas.microsoft.com/office/drawing/2014/main" val="4062179463"/>
                    </a:ext>
                  </a:extLst>
                </a:gridCol>
                <a:gridCol w="1143000">
                  <a:extLst>
                    <a:ext uri="{9D8B030D-6E8A-4147-A177-3AD203B41FA5}">
                      <a16:colId xmlns:a16="http://schemas.microsoft.com/office/drawing/2014/main" val="2639363113"/>
                    </a:ext>
                  </a:extLst>
                </a:gridCol>
              </a:tblGrid>
              <a:tr h="326143">
                <a:tc>
                  <a:txBody>
                    <a:bodyPr/>
                    <a:lstStyle/>
                    <a:p>
                      <a:r>
                        <a:rPr kumimoji="1" lang="ja-JP" altLang="en-US" dirty="0"/>
                        <a:t>確認日</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780391462"/>
                  </a:ext>
                </a:extLst>
              </a:tr>
              <a:tr h="656078">
                <a:tc>
                  <a:txBody>
                    <a:bodyPr/>
                    <a:lstStyle/>
                    <a:p>
                      <a:r>
                        <a:rPr kumimoji="1" lang="ja-JP" altLang="en-US" dirty="0"/>
                        <a:t>確認印</a:t>
                      </a:r>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8005805"/>
                  </a:ext>
                </a:extLst>
              </a:tr>
            </a:tbl>
          </a:graphicData>
        </a:graphic>
      </p:graphicFrame>
      <p:sp>
        <p:nvSpPr>
          <p:cNvPr id="13" name="正方形/長方形 12">
            <a:extLst>
              <a:ext uri="{FF2B5EF4-FFF2-40B4-BE49-F238E27FC236}">
                <a16:creationId xmlns:a16="http://schemas.microsoft.com/office/drawing/2014/main" id="{506317E3-0D3F-4CAF-8FA3-3DB992611708}"/>
              </a:ext>
            </a:extLst>
          </p:cNvPr>
          <p:cNvSpPr/>
          <p:nvPr/>
        </p:nvSpPr>
        <p:spPr>
          <a:xfrm>
            <a:off x="308472" y="352540"/>
            <a:ext cx="6235547" cy="854909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a:extLst>
              <a:ext uri="{FF2B5EF4-FFF2-40B4-BE49-F238E27FC236}">
                <a16:creationId xmlns:a16="http://schemas.microsoft.com/office/drawing/2014/main" id="{59331E82-EF9F-4B12-88D5-FC5F063B25A8}"/>
              </a:ext>
            </a:extLst>
          </p:cNvPr>
          <p:cNvSpPr txBox="1">
            <a:spLocks/>
          </p:cNvSpPr>
          <p:nvPr/>
        </p:nvSpPr>
        <p:spPr>
          <a:xfrm>
            <a:off x="4885522" y="294259"/>
            <a:ext cx="1218281" cy="642419"/>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70000"/>
              </a:lnSpc>
            </a:pPr>
            <a:r>
              <a:rPr lang="ja-JP" altLang="en-US" sz="1050" b="1" dirty="0">
                <a:latin typeface="ＭＳ Ｐゴシック" panose="020B0600070205080204" pitchFamily="50" charset="-128"/>
                <a:ea typeface="ＭＳ Ｐゴシック" panose="020B0600070205080204" pitchFamily="50" charset="-128"/>
              </a:rPr>
              <a:t>第　　　　　号</a:t>
            </a:r>
          </a:p>
        </p:txBody>
      </p:sp>
    </p:spTree>
    <p:extLst>
      <p:ext uri="{BB962C8B-B14F-4D97-AF65-F5344CB8AC3E}">
        <p14:creationId xmlns:p14="http://schemas.microsoft.com/office/powerpoint/2010/main" val="13190704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1239</Words>
  <Application>Microsoft Office PowerPoint</Application>
  <PresentationFormat>画面に合わせる (4:3)</PresentationFormat>
  <Paragraphs>122</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ＭＳ Ｐゴシック</vt:lpstr>
      <vt:lpstr>游ゴシック</vt:lpstr>
      <vt:lpstr>Arial</vt:lpstr>
      <vt:lpstr>Calibri</vt:lpstr>
      <vt:lpstr>Calibri Light</vt:lpstr>
      <vt:lpstr>Office テーマ</vt:lpstr>
      <vt:lpstr>那覇市HACCP制度実施検証事業　実施確認の流れ</vt:lpstr>
      <vt:lpstr>那覇市HACCP制度実施検証事業　チェック表</vt:lpstr>
      <vt:lpstr>PowerPoint プレゼンテーション</vt:lpstr>
      <vt:lpstr>那　覇　市　H　A　C　C　P　制　度　確　認　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那覇市HACCP制度実施検証事業　実施確認の流れ</dc:title>
  <cp:lastModifiedBy>生活衛生課0004</cp:lastModifiedBy>
  <cp:revision>1</cp:revision>
  <dcterms:modified xsi:type="dcterms:W3CDTF">2025-05-01T03:35:32Z</dcterms:modified>
</cp:coreProperties>
</file>